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8" r:id="rId3"/>
    <p:sldId id="294" r:id="rId4"/>
    <p:sldId id="295" r:id="rId5"/>
    <p:sldId id="260" r:id="rId6"/>
    <p:sldId id="261" r:id="rId7"/>
    <p:sldId id="262" r:id="rId8"/>
    <p:sldId id="263"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3" r:id="rId33"/>
    <p:sldId id="291" r:id="rId34"/>
    <p:sldId id="264" r:id="rId35"/>
    <p:sldId id="266" r:id="rId36"/>
    <p:sldId id="265" r:id="rId37"/>
    <p:sldId id="267" r:id="rId38"/>
    <p:sldId id="259" r:id="rId39"/>
  </p:sldIdLst>
  <p:sldSz cx="12192000" cy="6858000"/>
  <p:notesSz cx="6858000" cy="9144000"/>
  <p:embeddedFontLst>
    <p:embeddedFont>
      <p:font typeface="Century" panose="02040604050505020304" pitchFamily="18" charset="0"/>
      <p:regular r:id="rId41"/>
    </p:embeddedFont>
    <p:embeddedFont>
      <p:font typeface="Libre Baskerville" panose="02000000000000000000" pitchFamily="2" charset="0"/>
      <p:regular r:id="rId42"/>
      <p:bold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91"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UL ODDEPALLY" userId="793c88fcc3eb661a" providerId="LiveId" clId="{017ED578-9F34-4A71-93C3-800070ABB193}"/>
    <pc:docChg chg="custSel modSld">
      <pc:chgData name="RAHUL ODDEPALLY" userId="793c88fcc3eb661a" providerId="LiveId" clId="{017ED578-9F34-4A71-93C3-800070ABB193}" dt="2025-09-04T08:36:01.838" v="23" actId="27636"/>
      <pc:docMkLst>
        <pc:docMk/>
      </pc:docMkLst>
      <pc:sldChg chg="modSp mod">
        <pc:chgData name="RAHUL ODDEPALLY" userId="793c88fcc3eb661a" providerId="LiveId" clId="{017ED578-9F34-4A71-93C3-800070ABB193}" dt="2025-09-04T08:36:01.838" v="23" actId="27636"/>
        <pc:sldMkLst>
          <pc:docMk/>
          <pc:sldMk cId="0" sldId="258"/>
        </pc:sldMkLst>
        <pc:spChg chg="mod">
          <ac:chgData name="RAHUL ODDEPALLY" userId="793c88fcc3eb661a" providerId="LiveId" clId="{017ED578-9F34-4A71-93C3-800070ABB193}" dt="2025-09-04T08:36:01.838" v="23" actId="27636"/>
          <ac:spMkLst>
            <pc:docMk/>
            <pc:sldMk cId="0" sldId="258"/>
            <ac:spMk id="1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35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139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36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737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23446" y="0"/>
            <a:ext cx="12190815" cy="6694098"/>
          </a:xfrm>
          <a:prstGeom prst="rect">
            <a:avLst/>
          </a:prstGeom>
          <a:noFill/>
          <a:ln>
            <a:noFill/>
          </a:ln>
        </p:spPr>
      </p:pic>
      <p:sp>
        <p:nvSpPr>
          <p:cNvPr id="99" name="Google Shape;99;p1"/>
          <p:cNvSpPr txBox="1"/>
          <p:nvPr/>
        </p:nvSpPr>
        <p:spPr>
          <a:xfrm>
            <a:off x="2448952" y="3306003"/>
            <a:ext cx="7294095"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lang="en-US" sz="1800" dirty="0">
              <a:solidFill>
                <a:schemeClr val="dk1"/>
              </a:solidFill>
              <a:latin typeface="Calibri"/>
              <a:ea typeface="Calibri"/>
              <a:cs typeface="Calibri"/>
              <a:sym typeface="Calibri"/>
            </a:endParaRPr>
          </a:p>
          <a:p>
            <a:pPr algn="ctr">
              <a:buSzPts val="1800"/>
            </a:pPr>
            <a:r>
              <a:rPr lang="en-US" sz="3200" b="1" dirty="0">
                <a:highlight>
                  <a:srgbClr val="FFFF00"/>
                </a:highlight>
              </a:rPr>
              <a:t>GROCERY  STORE  MANAGEMENT </a:t>
            </a:r>
            <a:endParaRPr lang="en-IN" sz="3200" b="1" dirty="0">
              <a:highlight>
                <a:srgbClr val="FFFF00"/>
              </a:highlight>
            </a:endParaRPr>
          </a:p>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7CF992ED-D705-F0DC-D989-B9AC89C53C8B}"/>
              </a:ext>
            </a:extLst>
          </p:cNvPr>
          <p:cNvSpPr txBox="1"/>
          <p:nvPr/>
        </p:nvSpPr>
        <p:spPr>
          <a:xfrm>
            <a:off x="8652295" y="4572000"/>
            <a:ext cx="3120984" cy="1477328"/>
          </a:xfrm>
          <a:prstGeom prst="rect">
            <a:avLst/>
          </a:prstGeom>
          <a:noFill/>
        </p:spPr>
        <p:txBody>
          <a:bodyPr wrap="square" rtlCol="0">
            <a:spAutoFit/>
          </a:bodyPr>
          <a:lstStyle/>
          <a:p>
            <a:r>
              <a:rPr lang="en-US" sz="1800" b="1" dirty="0"/>
              <a:t>Presented by</a:t>
            </a:r>
          </a:p>
          <a:p>
            <a:r>
              <a:rPr lang="en-US" sz="1800" dirty="0"/>
              <a:t>            - </a:t>
            </a:r>
            <a:r>
              <a:rPr lang="en-US" sz="1800" dirty="0" err="1"/>
              <a:t>O.Rahul</a:t>
            </a:r>
            <a:endParaRPr lang="en-US" sz="1800" dirty="0"/>
          </a:p>
          <a:p>
            <a:r>
              <a:rPr lang="en-US" sz="1800" dirty="0"/>
              <a:t>            - </a:t>
            </a:r>
            <a:r>
              <a:rPr lang="en-US" sz="1800" dirty="0" err="1"/>
              <a:t>K.Sai</a:t>
            </a:r>
            <a:r>
              <a:rPr lang="en-US" sz="1800" dirty="0"/>
              <a:t> Anirudh</a:t>
            </a:r>
          </a:p>
          <a:p>
            <a:r>
              <a:rPr lang="en-US" sz="1800" dirty="0"/>
              <a:t>            - </a:t>
            </a:r>
            <a:r>
              <a:rPr lang="en-US" sz="1800" dirty="0" err="1"/>
              <a:t>S.Rajashekar</a:t>
            </a:r>
            <a:endParaRPr lang="en-US" sz="1800" dirty="0"/>
          </a:p>
          <a:p>
            <a:r>
              <a:rPr lang="en-US" sz="1800" dirty="0"/>
              <a:t>            - </a:t>
            </a:r>
            <a:r>
              <a:rPr lang="en-US" sz="1800" dirty="0" err="1"/>
              <a:t>V.Mounish</a:t>
            </a:r>
            <a:r>
              <a:rPr lang="en-US" sz="1800" dirty="0"/>
              <a:t> kumar</a:t>
            </a:r>
            <a:endParaRPr lang="en-I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5498-3BC7-467A-DB53-86CEC3EAF080}"/>
              </a:ext>
            </a:extLst>
          </p:cNvPr>
          <p:cNvSpPr>
            <a:spLocks noGrp="1"/>
          </p:cNvSpPr>
          <p:nvPr>
            <p:ph type="title"/>
          </p:nvPr>
        </p:nvSpPr>
        <p:spPr>
          <a:xfrm>
            <a:off x="419100" y="345028"/>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Which customers have placed the highest number of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688A307-9B9B-F5BF-61AE-452E5B5294B6}"/>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 </a:t>
            </a:r>
            <a:r>
              <a:rPr lang="en-IN" sz="2000" dirty="0">
                <a:latin typeface="Times New Roman" panose="02020603050405020304" pitchFamily="18" charset="0"/>
                <a:cs typeface="Times New Roman" panose="02020603050405020304" pitchFamily="18" charset="0"/>
              </a:rPr>
              <a:t>:</a:t>
            </a:r>
          </a:p>
          <a:p>
            <a:pPr marL="114300" indent="0">
              <a:buNone/>
            </a:pPr>
            <a:r>
              <a:rPr lang="en-IN" sz="2000" dirty="0">
                <a:latin typeface="Times New Roman" panose="02020603050405020304" pitchFamily="18" charset="0"/>
                <a:cs typeface="Times New Roman" panose="02020603050405020304" pitchFamily="18" charset="0"/>
              </a:rPr>
              <a:t>This query identifies the customer who has placed the highest number of orders. It joins the </a:t>
            </a:r>
            <a:r>
              <a:rPr lang="en-IN" sz="2000" b="1" dirty="0">
                <a:latin typeface="Times New Roman" panose="02020603050405020304" pitchFamily="18" charset="0"/>
                <a:cs typeface="Times New Roman" panose="02020603050405020304" pitchFamily="18" charset="0"/>
              </a:rPr>
              <a:t>customers</a:t>
            </a:r>
            <a:r>
              <a:rPr lang="en-IN" sz="2000" dirty="0">
                <a:latin typeface="Times New Roman" panose="02020603050405020304" pitchFamily="18" charset="0"/>
                <a:cs typeface="Times New Roman" panose="02020603050405020304" pitchFamily="18" charset="0"/>
              </a:rPr>
              <a:t> and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tables, groups data by customer, counts their orders, and then sorts in descending order. Finally, LIMIT 1 returns only the top customer with the most orders.</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D8EC00E-F7C0-FA31-3EF6-1D8AA3E65018}"/>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78784B1-1F79-4412-5EC2-45AB4F722AEC}"/>
              </a:ext>
            </a:extLst>
          </p:cNvPr>
          <p:cNvPicPr>
            <a:picLocks noChangeAspect="1"/>
          </p:cNvPicPr>
          <p:nvPr/>
        </p:nvPicPr>
        <p:blipFill>
          <a:blip r:embed="rId2"/>
          <a:stretch>
            <a:fillRect/>
          </a:stretch>
        </p:blipFill>
        <p:spPr>
          <a:xfrm>
            <a:off x="154017" y="2389517"/>
            <a:ext cx="4797546" cy="1880559"/>
          </a:xfrm>
          <a:prstGeom prst="rect">
            <a:avLst/>
          </a:prstGeom>
        </p:spPr>
      </p:pic>
      <p:pic>
        <p:nvPicPr>
          <p:cNvPr id="8" name="Picture 7">
            <a:extLst>
              <a:ext uri="{FF2B5EF4-FFF2-40B4-BE49-F238E27FC236}">
                <a16:creationId xmlns:a16="http://schemas.microsoft.com/office/drawing/2014/main" id="{CD5D7C33-882F-E619-0E84-AC7308A03593}"/>
              </a:ext>
            </a:extLst>
          </p:cNvPr>
          <p:cNvPicPr>
            <a:picLocks noChangeAspect="1"/>
          </p:cNvPicPr>
          <p:nvPr/>
        </p:nvPicPr>
        <p:blipFill>
          <a:blip r:embed="rId3"/>
          <a:stretch>
            <a:fillRect/>
          </a:stretch>
        </p:blipFill>
        <p:spPr>
          <a:xfrm>
            <a:off x="7173042" y="2615662"/>
            <a:ext cx="3315163" cy="571580"/>
          </a:xfrm>
          <a:prstGeom prst="rect">
            <a:avLst/>
          </a:prstGeom>
        </p:spPr>
      </p:pic>
    </p:spTree>
    <p:extLst>
      <p:ext uri="{BB962C8B-B14F-4D97-AF65-F5344CB8AC3E}">
        <p14:creationId xmlns:p14="http://schemas.microsoft.com/office/powerpoint/2010/main" val="286560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2F89-1806-2299-4CA1-58AE41A5ADF7}"/>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and average purchase value per customer?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1E043E7-D36A-1DF7-3A71-FB1644F473DC}"/>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customer who has placed the highest number of orders. It joins the </a:t>
            </a:r>
            <a:r>
              <a:rPr lang="en-IN" sz="2000" b="1" dirty="0">
                <a:latin typeface="Times New Roman" panose="02020603050405020304" pitchFamily="18" charset="0"/>
                <a:cs typeface="Times New Roman" panose="02020603050405020304" pitchFamily="18" charset="0"/>
              </a:rPr>
              <a:t>customers</a:t>
            </a:r>
            <a:r>
              <a:rPr lang="en-IN" sz="2000" dirty="0">
                <a:latin typeface="Times New Roman" panose="02020603050405020304" pitchFamily="18" charset="0"/>
                <a:cs typeface="Times New Roman" panose="02020603050405020304" pitchFamily="18" charset="0"/>
              </a:rPr>
              <a:t> and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tables, groups data by customer, counts their orders, and then sorts in descending order. Finally, LIMIT 1 returns only the top customer with the most orders.</a:t>
            </a: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04E4F7D-64D6-8486-1EC6-92DD0863CCBD}"/>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7E885A-E31E-02BF-88E9-B52452B717B4}"/>
              </a:ext>
            </a:extLst>
          </p:cNvPr>
          <p:cNvPicPr>
            <a:picLocks noChangeAspect="1"/>
          </p:cNvPicPr>
          <p:nvPr/>
        </p:nvPicPr>
        <p:blipFill>
          <a:blip r:embed="rId2"/>
          <a:stretch>
            <a:fillRect/>
          </a:stretch>
        </p:blipFill>
        <p:spPr>
          <a:xfrm>
            <a:off x="156196" y="2325637"/>
            <a:ext cx="4820323" cy="2448267"/>
          </a:xfrm>
          <a:prstGeom prst="rect">
            <a:avLst/>
          </a:prstGeom>
        </p:spPr>
      </p:pic>
      <p:pic>
        <p:nvPicPr>
          <p:cNvPr id="8" name="Picture 7">
            <a:extLst>
              <a:ext uri="{FF2B5EF4-FFF2-40B4-BE49-F238E27FC236}">
                <a16:creationId xmlns:a16="http://schemas.microsoft.com/office/drawing/2014/main" id="{EE975AEC-B72B-A3DE-F93C-3CF9F19DEB9D}"/>
              </a:ext>
            </a:extLst>
          </p:cNvPr>
          <p:cNvPicPr>
            <a:picLocks noChangeAspect="1"/>
          </p:cNvPicPr>
          <p:nvPr/>
        </p:nvPicPr>
        <p:blipFill>
          <a:blip r:embed="rId3"/>
          <a:stretch>
            <a:fillRect/>
          </a:stretch>
        </p:blipFill>
        <p:spPr>
          <a:xfrm>
            <a:off x="6399729" y="2325638"/>
            <a:ext cx="5587190" cy="2349880"/>
          </a:xfrm>
          <a:prstGeom prst="rect">
            <a:avLst/>
          </a:prstGeom>
        </p:spPr>
      </p:pic>
    </p:spTree>
    <p:extLst>
      <p:ext uri="{BB962C8B-B14F-4D97-AF65-F5344CB8AC3E}">
        <p14:creationId xmlns:p14="http://schemas.microsoft.com/office/powerpoint/2010/main" val="137524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9740-CE35-52EE-419A-A567B9C5F30D}"/>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Who are the top 5 customers by total purchase amount?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7890BEA-6E29-DDF7-D5AE-5C7182200BCA}"/>
              </a:ext>
            </a:extLst>
          </p:cNvPr>
          <p:cNvSpPr>
            <a:spLocks noGrp="1"/>
          </p:cNvSpPr>
          <p:nvPr>
            <p:ph type="body" idx="1"/>
          </p:nvPr>
        </p:nvSpPr>
        <p:spPr>
          <a:xfrm>
            <a:off x="0" y="1578634"/>
            <a:ext cx="12192000" cy="459832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finds the </a:t>
            </a:r>
            <a:r>
              <a:rPr lang="en-IN" sz="2000" b="1" dirty="0">
                <a:latin typeface="Times New Roman" panose="02020603050405020304" pitchFamily="18" charset="0"/>
                <a:cs typeface="Times New Roman" panose="02020603050405020304" pitchFamily="18" charset="0"/>
              </a:rPr>
              <a:t>top 5 customers</a:t>
            </a:r>
            <a:r>
              <a:rPr lang="en-IN" sz="2000" dirty="0">
                <a:latin typeface="Times New Roman" panose="02020603050405020304" pitchFamily="18" charset="0"/>
                <a:cs typeface="Times New Roman" panose="02020603050405020304" pitchFamily="18" charset="0"/>
              </a:rPr>
              <a:t> based on their total purchase amount. It joins customers, orders, and order details, calculates the total spending of each customer using SUM, groups results by customer, and then orders them in descending order to display the five highest spenders.</a:t>
            </a: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E3AC5DA-4E5B-37CD-6787-DA543FDE2838}"/>
              </a:ext>
            </a:extLst>
          </p:cNvPr>
          <p:cNvSpPr>
            <a:spLocks noGrp="1"/>
          </p:cNvSpPr>
          <p:nvPr>
            <p:ph type="body" idx="4294967295"/>
          </p:nvPr>
        </p:nvSpPr>
        <p:spPr>
          <a:xfrm>
            <a:off x="7010400" y="1578634"/>
            <a:ext cx="5181600" cy="459832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D268980-1BB8-6234-8AC8-94908020CADE}"/>
              </a:ext>
            </a:extLst>
          </p:cNvPr>
          <p:cNvPicPr>
            <a:picLocks noChangeAspect="1"/>
          </p:cNvPicPr>
          <p:nvPr/>
        </p:nvPicPr>
        <p:blipFill>
          <a:blip r:embed="rId2"/>
          <a:stretch>
            <a:fillRect/>
          </a:stretch>
        </p:blipFill>
        <p:spPr>
          <a:xfrm>
            <a:off x="152081" y="2027311"/>
            <a:ext cx="4572638" cy="2372056"/>
          </a:xfrm>
          <a:prstGeom prst="rect">
            <a:avLst/>
          </a:prstGeom>
        </p:spPr>
      </p:pic>
      <p:pic>
        <p:nvPicPr>
          <p:cNvPr id="8" name="Picture 7">
            <a:extLst>
              <a:ext uri="{FF2B5EF4-FFF2-40B4-BE49-F238E27FC236}">
                <a16:creationId xmlns:a16="http://schemas.microsoft.com/office/drawing/2014/main" id="{CA92494B-ADC4-E523-8496-4B164D317F7E}"/>
              </a:ext>
            </a:extLst>
          </p:cNvPr>
          <p:cNvPicPr>
            <a:picLocks noChangeAspect="1"/>
          </p:cNvPicPr>
          <p:nvPr/>
        </p:nvPicPr>
        <p:blipFill>
          <a:blip r:embed="rId3"/>
          <a:stretch>
            <a:fillRect/>
          </a:stretch>
        </p:blipFill>
        <p:spPr>
          <a:xfrm>
            <a:off x="7204648" y="2061117"/>
            <a:ext cx="4086795" cy="1686160"/>
          </a:xfrm>
          <a:prstGeom prst="rect">
            <a:avLst/>
          </a:prstGeom>
        </p:spPr>
      </p:pic>
    </p:spTree>
    <p:extLst>
      <p:ext uri="{BB962C8B-B14F-4D97-AF65-F5344CB8AC3E}">
        <p14:creationId xmlns:p14="http://schemas.microsoft.com/office/powerpoint/2010/main" val="163689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6961-0829-9EA2-CB45-1DD951555E32}"/>
              </a:ext>
            </a:extLst>
          </p:cNvPr>
          <p:cNvSpPr>
            <a:spLocks noGrp="1"/>
          </p:cNvSpPr>
          <p:nvPr>
            <p:ph type="title"/>
          </p:nvPr>
        </p:nvSpPr>
        <p:spPr>
          <a:xfrm>
            <a:off x="1752600" y="113212"/>
            <a:ext cx="10515600" cy="1325563"/>
          </a:xfrm>
        </p:spPr>
        <p:txBody>
          <a:bodyPr>
            <a:normAutofit/>
          </a:bodyPr>
          <a:lstStyle/>
          <a:p>
            <a:r>
              <a:rPr lang="en-IN" u="sng" dirty="0">
                <a:latin typeface="Times New Roman" panose="02020603050405020304" pitchFamily="18" charset="0"/>
                <a:cs typeface="Times New Roman" panose="02020603050405020304" pitchFamily="18" charset="0"/>
              </a:rPr>
              <a:t>PRODUCT PERFORMANCE</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51F7272-1526-C89C-0706-EA327428C3CE}"/>
              </a:ext>
            </a:extLst>
          </p:cNvPr>
          <p:cNvSpPr>
            <a:spLocks noGrp="1"/>
          </p:cNvSpPr>
          <p:nvPr>
            <p:ph type="body" idx="1"/>
          </p:nvPr>
        </p:nvSpPr>
        <p:spPr>
          <a:xfrm>
            <a:off x="0" y="1690688"/>
            <a:ext cx="121920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shows the number of products in each category. It joins categories with products, counts the products per category using COUNT, and groups the results by category. A LEFT JOIN ensures even categories without products are included, and the output is sorted by the highest product count.</a:t>
            </a:r>
            <a:endParaRPr lang="en-IN" sz="200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534FAD6-6FB8-2813-2DC5-54ED5F1FCFF1}"/>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47527CB-0CC0-C5AA-AF5B-B5B95EE8DAA8}"/>
              </a:ext>
            </a:extLst>
          </p:cNvPr>
          <p:cNvPicPr>
            <a:picLocks noChangeAspect="1"/>
          </p:cNvPicPr>
          <p:nvPr/>
        </p:nvPicPr>
        <p:blipFill>
          <a:blip r:embed="rId2"/>
          <a:stretch>
            <a:fillRect/>
          </a:stretch>
        </p:blipFill>
        <p:spPr>
          <a:xfrm>
            <a:off x="244645" y="2158881"/>
            <a:ext cx="4439270" cy="1714739"/>
          </a:xfrm>
          <a:prstGeom prst="rect">
            <a:avLst/>
          </a:prstGeom>
        </p:spPr>
      </p:pic>
      <p:pic>
        <p:nvPicPr>
          <p:cNvPr id="8" name="Picture 7">
            <a:extLst>
              <a:ext uri="{FF2B5EF4-FFF2-40B4-BE49-F238E27FC236}">
                <a16:creationId xmlns:a16="http://schemas.microsoft.com/office/drawing/2014/main" id="{45FFE75F-F3F1-F961-951B-849783EF7576}"/>
              </a:ext>
            </a:extLst>
          </p:cNvPr>
          <p:cNvPicPr>
            <a:picLocks noChangeAspect="1"/>
          </p:cNvPicPr>
          <p:nvPr/>
        </p:nvPicPr>
        <p:blipFill>
          <a:blip r:embed="rId3"/>
          <a:stretch>
            <a:fillRect/>
          </a:stretch>
        </p:blipFill>
        <p:spPr>
          <a:xfrm>
            <a:off x="7226466" y="2130302"/>
            <a:ext cx="4467849" cy="1743318"/>
          </a:xfrm>
          <a:prstGeom prst="rect">
            <a:avLst/>
          </a:prstGeom>
        </p:spPr>
      </p:pic>
      <p:sp>
        <p:nvSpPr>
          <p:cNvPr id="5" name="TextBox 4">
            <a:extLst>
              <a:ext uri="{FF2B5EF4-FFF2-40B4-BE49-F238E27FC236}">
                <a16:creationId xmlns:a16="http://schemas.microsoft.com/office/drawing/2014/main" id="{C15B618D-1BF8-53A2-1F6F-F13CC49362DC}"/>
              </a:ext>
            </a:extLst>
          </p:cNvPr>
          <p:cNvSpPr txBox="1"/>
          <p:nvPr/>
        </p:nvSpPr>
        <p:spPr>
          <a:xfrm>
            <a:off x="244645" y="1236605"/>
            <a:ext cx="6471139"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products exist in each category?</a:t>
            </a:r>
            <a:endParaRPr lang="en-IN" sz="2400" dirty="0">
              <a:solidFill>
                <a:srgbClr val="FF0000"/>
              </a:solidFill>
            </a:endParaRPr>
          </a:p>
        </p:txBody>
      </p:sp>
    </p:spTree>
    <p:extLst>
      <p:ext uri="{BB962C8B-B14F-4D97-AF65-F5344CB8AC3E}">
        <p14:creationId xmlns:p14="http://schemas.microsoft.com/office/powerpoint/2010/main" val="295273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85E9-F85E-6E2B-D741-9126FD19E16B}"/>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price of products by category?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2CD7E4B-E617-E5C9-273F-64D1791FAF51}"/>
              </a:ext>
            </a:extLst>
          </p:cNvPr>
          <p:cNvSpPr>
            <a:spLocks noGrp="1"/>
          </p:cNvSpPr>
          <p:nvPr>
            <p:ph type="body" idx="1"/>
          </p:nvPr>
        </p:nvSpPr>
        <p:spPr>
          <a:xfrm>
            <a:off x="0" y="1457864"/>
            <a:ext cx="12192000" cy="471909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calculates the </a:t>
            </a:r>
            <a:r>
              <a:rPr lang="en-US" sz="2000" b="1" dirty="0">
                <a:latin typeface="Times New Roman" panose="02020603050405020304" pitchFamily="18" charset="0"/>
                <a:cs typeface="Times New Roman" panose="02020603050405020304" pitchFamily="18" charset="0"/>
              </a:rPr>
              <a:t>average product price for each category</a:t>
            </a:r>
            <a:r>
              <a:rPr lang="en-US" sz="2000" dirty="0">
                <a:latin typeface="Times New Roman" panose="02020603050405020304" pitchFamily="18" charset="0"/>
                <a:cs typeface="Times New Roman" panose="02020603050405020304" pitchFamily="18" charset="0"/>
              </a:rPr>
              <a:t>. It joins categories with products, uses AVG to find the mean price of products in every category, groups results by category, and sorts them in descending order of average price</a:t>
            </a:r>
            <a:r>
              <a:rPr lang="en-US" sz="2000" u="sng" dirty="0">
                <a:latin typeface="Times New Roman" panose="02020603050405020304" pitchFamily="18" charset="0"/>
                <a:cs typeface="Times New Roman" panose="02020603050405020304" pitchFamily="18" charset="0"/>
              </a:rPr>
              <a:t>.</a:t>
            </a: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7A50629-B807-3BA1-BBF4-0F203DC91706}"/>
              </a:ext>
            </a:extLst>
          </p:cNvPr>
          <p:cNvSpPr>
            <a:spLocks noGrp="1"/>
          </p:cNvSpPr>
          <p:nvPr>
            <p:ph type="body" idx="4294967295"/>
          </p:nvPr>
        </p:nvSpPr>
        <p:spPr>
          <a:xfrm>
            <a:off x="7010400" y="1457864"/>
            <a:ext cx="5181600" cy="471909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808B006-39E3-14FC-11AF-82BADD715C3E}"/>
              </a:ext>
            </a:extLst>
          </p:cNvPr>
          <p:cNvPicPr>
            <a:picLocks noChangeAspect="1"/>
          </p:cNvPicPr>
          <p:nvPr/>
        </p:nvPicPr>
        <p:blipFill>
          <a:blip r:embed="rId2"/>
          <a:stretch>
            <a:fillRect/>
          </a:stretch>
        </p:blipFill>
        <p:spPr>
          <a:xfrm>
            <a:off x="128528" y="1950252"/>
            <a:ext cx="4706007" cy="1867161"/>
          </a:xfrm>
          <a:prstGeom prst="rect">
            <a:avLst/>
          </a:prstGeom>
        </p:spPr>
      </p:pic>
      <p:pic>
        <p:nvPicPr>
          <p:cNvPr id="10" name="Picture 9">
            <a:extLst>
              <a:ext uri="{FF2B5EF4-FFF2-40B4-BE49-F238E27FC236}">
                <a16:creationId xmlns:a16="http://schemas.microsoft.com/office/drawing/2014/main" id="{048DA3CA-54B2-0FBB-C78A-D13B02B0165F}"/>
              </a:ext>
            </a:extLst>
          </p:cNvPr>
          <p:cNvPicPr>
            <a:picLocks noChangeAspect="1"/>
          </p:cNvPicPr>
          <p:nvPr/>
        </p:nvPicPr>
        <p:blipFill>
          <a:blip r:embed="rId3"/>
          <a:stretch>
            <a:fillRect/>
          </a:stretch>
        </p:blipFill>
        <p:spPr>
          <a:xfrm>
            <a:off x="7186560" y="1950252"/>
            <a:ext cx="4658375" cy="1514686"/>
          </a:xfrm>
          <a:prstGeom prst="rect">
            <a:avLst/>
          </a:prstGeom>
        </p:spPr>
      </p:pic>
    </p:spTree>
    <p:extLst>
      <p:ext uri="{BB962C8B-B14F-4D97-AF65-F5344CB8AC3E}">
        <p14:creationId xmlns:p14="http://schemas.microsoft.com/office/powerpoint/2010/main" val="199207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9BE7-4AAF-BC48-DEA4-5185C104BE36}"/>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products have the highest total sales volume (by quantity)?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197912C-1191-F911-3D6C-76B169ED2EF0}"/>
              </a:ext>
            </a:extLst>
          </p:cNvPr>
          <p:cNvSpPr>
            <a:spLocks noGrp="1"/>
          </p:cNvSpPr>
          <p:nvPr>
            <p:ph type="body" idx="1"/>
          </p:nvPr>
        </p:nvSpPr>
        <p:spPr>
          <a:xfrm>
            <a:off x="0" y="1466491"/>
            <a:ext cx="12192000" cy="471047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identifies the </a:t>
            </a:r>
            <a:r>
              <a:rPr lang="en-US" sz="2000" b="1" dirty="0">
                <a:latin typeface="Times New Roman" panose="02020603050405020304" pitchFamily="18" charset="0"/>
                <a:cs typeface="Times New Roman" panose="02020603050405020304" pitchFamily="18" charset="0"/>
              </a:rPr>
              <a:t>top-selling products by quantity</a:t>
            </a:r>
            <a:r>
              <a:rPr lang="en-US" sz="2000" dirty="0">
                <a:latin typeface="Times New Roman" panose="02020603050405020304" pitchFamily="18" charset="0"/>
                <a:cs typeface="Times New Roman" panose="02020603050405020304" pitchFamily="18" charset="0"/>
              </a:rPr>
              <a:t>. It joins products with order details, sums up the total quantity sold for each product using SUM, groups results by product, and orders them in descending order to highlight the highest sales volumes.</a:t>
            </a:r>
            <a:endParaRPr lang="en-IN" sz="20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19B9564-68CC-F8F4-F92A-B8D582152F32}"/>
              </a:ext>
            </a:extLst>
          </p:cNvPr>
          <p:cNvSpPr>
            <a:spLocks noGrp="1"/>
          </p:cNvSpPr>
          <p:nvPr>
            <p:ph type="body" idx="4294967295"/>
          </p:nvPr>
        </p:nvSpPr>
        <p:spPr>
          <a:xfrm>
            <a:off x="7010400" y="1466491"/>
            <a:ext cx="5181600" cy="471047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480364E-7C2F-6CA2-0FC7-50F2301CBC48}"/>
              </a:ext>
            </a:extLst>
          </p:cNvPr>
          <p:cNvPicPr>
            <a:picLocks noChangeAspect="1"/>
          </p:cNvPicPr>
          <p:nvPr/>
        </p:nvPicPr>
        <p:blipFill>
          <a:blip r:embed="rId2"/>
          <a:stretch>
            <a:fillRect/>
          </a:stretch>
        </p:blipFill>
        <p:spPr>
          <a:xfrm>
            <a:off x="158043" y="1928590"/>
            <a:ext cx="5023558" cy="2098860"/>
          </a:xfrm>
          <a:prstGeom prst="rect">
            <a:avLst/>
          </a:prstGeom>
        </p:spPr>
      </p:pic>
      <p:pic>
        <p:nvPicPr>
          <p:cNvPr id="8" name="Picture 7">
            <a:extLst>
              <a:ext uri="{FF2B5EF4-FFF2-40B4-BE49-F238E27FC236}">
                <a16:creationId xmlns:a16="http://schemas.microsoft.com/office/drawing/2014/main" id="{68386E00-E858-A65B-373D-CE69FE4E499E}"/>
              </a:ext>
            </a:extLst>
          </p:cNvPr>
          <p:cNvPicPr>
            <a:picLocks noChangeAspect="1"/>
          </p:cNvPicPr>
          <p:nvPr/>
        </p:nvPicPr>
        <p:blipFill>
          <a:blip r:embed="rId3"/>
          <a:stretch>
            <a:fillRect/>
          </a:stretch>
        </p:blipFill>
        <p:spPr>
          <a:xfrm>
            <a:off x="7162098" y="1942892"/>
            <a:ext cx="5029902" cy="2972215"/>
          </a:xfrm>
          <a:prstGeom prst="rect">
            <a:avLst/>
          </a:prstGeom>
        </p:spPr>
      </p:pic>
    </p:spTree>
    <p:extLst>
      <p:ext uri="{BB962C8B-B14F-4D97-AF65-F5344CB8AC3E}">
        <p14:creationId xmlns:p14="http://schemas.microsoft.com/office/powerpoint/2010/main" val="314602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B4EB-E9E4-788A-5694-E3975E9C40E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revenue generated by each product?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C4DC4BA-3CB4-EAF3-9087-2330732890D2}"/>
              </a:ext>
            </a:extLst>
          </p:cNvPr>
          <p:cNvSpPr>
            <a:spLocks noGrp="1"/>
          </p:cNvSpPr>
          <p:nvPr>
            <p:ph type="body" idx="1"/>
          </p:nvPr>
        </p:nvSpPr>
        <p:spPr>
          <a:xfrm>
            <a:off x="0" y="1342020"/>
            <a:ext cx="11353800" cy="483494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calculates the </a:t>
            </a:r>
            <a:r>
              <a:rPr lang="en-IN" sz="2200" b="1" dirty="0">
                <a:latin typeface="Times New Roman" panose="02020603050405020304" pitchFamily="18" charset="0"/>
                <a:cs typeface="Times New Roman" panose="02020603050405020304" pitchFamily="18" charset="0"/>
              </a:rPr>
              <a:t>total revenue generated by each product</a:t>
            </a:r>
            <a:r>
              <a:rPr lang="en-IN" sz="2200" dirty="0">
                <a:latin typeface="Times New Roman" panose="02020603050405020304" pitchFamily="18" charset="0"/>
                <a:cs typeface="Times New Roman" panose="02020603050405020304" pitchFamily="18" charset="0"/>
              </a:rPr>
              <a:t>. It joins products with order details, sums up the </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for all sales of each product, groups results by product, and orders them in descending order to show the highest revenue-generating products first.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8FEFA48-7C79-F923-B700-1D02FA627269}"/>
              </a:ext>
            </a:extLst>
          </p:cNvPr>
          <p:cNvSpPr>
            <a:spLocks noGrp="1"/>
          </p:cNvSpPr>
          <p:nvPr>
            <p:ph type="body" idx="4294967295"/>
          </p:nvPr>
        </p:nvSpPr>
        <p:spPr>
          <a:xfrm>
            <a:off x="7010400" y="1342020"/>
            <a:ext cx="5181600" cy="483494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7829E1D-C034-40B0-4D61-36C1608936C0}"/>
              </a:ext>
            </a:extLst>
          </p:cNvPr>
          <p:cNvPicPr>
            <a:picLocks noChangeAspect="1"/>
          </p:cNvPicPr>
          <p:nvPr/>
        </p:nvPicPr>
        <p:blipFill>
          <a:blip r:embed="rId2"/>
          <a:stretch>
            <a:fillRect/>
          </a:stretch>
        </p:blipFill>
        <p:spPr>
          <a:xfrm>
            <a:off x="227910" y="1825625"/>
            <a:ext cx="4953691" cy="1810003"/>
          </a:xfrm>
          <a:prstGeom prst="rect">
            <a:avLst/>
          </a:prstGeom>
        </p:spPr>
      </p:pic>
      <p:pic>
        <p:nvPicPr>
          <p:cNvPr id="8" name="Picture 7">
            <a:extLst>
              <a:ext uri="{FF2B5EF4-FFF2-40B4-BE49-F238E27FC236}">
                <a16:creationId xmlns:a16="http://schemas.microsoft.com/office/drawing/2014/main" id="{6CDC3497-0CC8-0C26-D521-7C5E1425600F}"/>
              </a:ext>
            </a:extLst>
          </p:cNvPr>
          <p:cNvPicPr>
            <a:picLocks noChangeAspect="1"/>
          </p:cNvPicPr>
          <p:nvPr/>
        </p:nvPicPr>
        <p:blipFill>
          <a:blip r:embed="rId3"/>
          <a:stretch>
            <a:fillRect/>
          </a:stretch>
        </p:blipFill>
        <p:spPr>
          <a:xfrm>
            <a:off x="7167223" y="1825625"/>
            <a:ext cx="4867954" cy="3029373"/>
          </a:xfrm>
          <a:prstGeom prst="rect">
            <a:avLst/>
          </a:prstGeom>
        </p:spPr>
      </p:pic>
    </p:spTree>
    <p:extLst>
      <p:ext uri="{BB962C8B-B14F-4D97-AF65-F5344CB8AC3E}">
        <p14:creationId xmlns:p14="http://schemas.microsoft.com/office/powerpoint/2010/main" val="140907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3DF6-D65E-927D-7103-3B855C9F171C}"/>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 product sales vary by category and supplier?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300C58-B3E6-DBAC-1C87-237A8562E1F0}"/>
              </a:ext>
            </a:extLst>
          </p:cNvPr>
          <p:cNvSpPr>
            <a:spLocks noGrp="1"/>
          </p:cNvSpPr>
          <p:nvPr>
            <p:ph type="body" idx="1"/>
          </p:nvPr>
        </p:nvSpPr>
        <p:spPr>
          <a:xfrm>
            <a:off x="0" y="1362422"/>
            <a:ext cx="12192000" cy="4806364"/>
          </a:xfrm>
        </p:spPr>
        <p:txBody>
          <a:bodyPr>
            <a:normAutofit fontScale="92500"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shows the </a:t>
            </a:r>
            <a:r>
              <a:rPr lang="en-IN" sz="2200" b="1" dirty="0">
                <a:latin typeface="Times New Roman" panose="02020603050405020304" pitchFamily="18" charset="0"/>
                <a:cs typeface="Times New Roman" panose="02020603050405020304" pitchFamily="18" charset="0"/>
              </a:rPr>
              <a:t>total sales generated by each supplier within every category</a:t>
            </a:r>
            <a:r>
              <a:rPr lang="en-IN" sz="2200" dirty="0">
                <a:latin typeface="Times New Roman" panose="02020603050405020304" pitchFamily="18" charset="0"/>
                <a:cs typeface="Times New Roman" panose="02020603050405020304" pitchFamily="18" charset="0"/>
              </a:rPr>
              <a:t>. It joins order details with products, categories, and suppliers, then calculates sales using SUM(</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Results are grouped by both category and supplier, and finally ordered by category name and sales in descending order.</a:t>
            </a:r>
          </a:p>
          <a:p>
            <a:pPr marL="114300" indent="0">
              <a:buNone/>
            </a:pPr>
            <a:endParaRPr lang="en-IN" sz="22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A99A7C8-9E38-73A3-0AD5-3513EBA9A55E}"/>
              </a:ext>
            </a:extLst>
          </p:cNvPr>
          <p:cNvSpPr>
            <a:spLocks noGrp="1"/>
          </p:cNvSpPr>
          <p:nvPr>
            <p:ph type="body" idx="4294967295"/>
          </p:nvPr>
        </p:nvSpPr>
        <p:spPr>
          <a:xfrm>
            <a:off x="7010400" y="1370599"/>
            <a:ext cx="5181600" cy="4806364"/>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0DE16D9-55DB-FDDD-9037-BC728C3C49A9}"/>
              </a:ext>
            </a:extLst>
          </p:cNvPr>
          <p:cNvPicPr>
            <a:picLocks noChangeAspect="1"/>
          </p:cNvPicPr>
          <p:nvPr/>
        </p:nvPicPr>
        <p:blipFill>
          <a:blip r:embed="rId2"/>
          <a:stretch>
            <a:fillRect/>
          </a:stretch>
        </p:blipFill>
        <p:spPr>
          <a:xfrm>
            <a:off x="213830" y="1825625"/>
            <a:ext cx="4909868" cy="2694617"/>
          </a:xfrm>
          <a:prstGeom prst="rect">
            <a:avLst/>
          </a:prstGeom>
        </p:spPr>
      </p:pic>
      <p:pic>
        <p:nvPicPr>
          <p:cNvPr id="8" name="Picture 7">
            <a:extLst>
              <a:ext uri="{FF2B5EF4-FFF2-40B4-BE49-F238E27FC236}">
                <a16:creationId xmlns:a16="http://schemas.microsoft.com/office/drawing/2014/main" id="{8D9C78B2-E877-EFDF-CC8A-DA83BE4B06F0}"/>
              </a:ext>
            </a:extLst>
          </p:cNvPr>
          <p:cNvPicPr>
            <a:picLocks noChangeAspect="1"/>
          </p:cNvPicPr>
          <p:nvPr/>
        </p:nvPicPr>
        <p:blipFill>
          <a:blip r:embed="rId3"/>
          <a:stretch>
            <a:fillRect/>
          </a:stretch>
        </p:blipFill>
        <p:spPr>
          <a:xfrm>
            <a:off x="6494511" y="1847191"/>
            <a:ext cx="5639587" cy="2673051"/>
          </a:xfrm>
          <a:prstGeom prst="rect">
            <a:avLst/>
          </a:prstGeom>
        </p:spPr>
      </p:pic>
    </p:spTree>
    <p:extLst>
      <p:ext uri="{BB962C8B-B14F-4D97-AF65-F5344CB8AC3E}">
        <p14:creationId xmlns:p14="http://schemas.microsoft.com/office/powerpoint/2010/main" val="2168051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7B96-80C3-BADF-0F52-2D72D6459DAB}"/>
              </a:ext>
            </a:extLst>
          </p:cNvPr>
          <p:cNvSpPr>
            <a:spLocks noGrp="1"/>
          </p:cNvSpPr>
          <p:nvPr>
            <p:ph type="title"/>
          </p:nvPr>
        </p:nvSpPr>
        <p:spPr>
          <a:xfrm>
            <a:off x="2747387" y="-64593"/>
            <a:ext cx="6004727" cy="1325563"/>
          </a:xfrm>
        </p:spPr>
        <p:txBody>
          <a:bodyPr/>
          <a:lstStyle/>
          <a:p>
            <a:r>
              <a:rPr lang="en-IN" u="sng" dirty="0">
                <a:latin typeface="Times New Roman" panose="02020603050405020304" pitchFamily="18" charset="0"/>
                <a:cs typeface="Times New Roman" panose="02020603050405020304" pitchFamily="18" charset="0"/>
              </a:rPr>
              <a:t>Sales and Order Trends</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27CBA51-6C27-FF70-8370-733A5F651F26}"/>
              </a:ext>
            </a:extLst>
          </p:cNvPr>
          <p:cNvSpPr>
            <a:spLocks noGrp="1"/>
          </p:cNvSpPr>
          <p:nvPr>
            <p:ph type="body" idx="1"/>
          </p:nvPr>
        </p:nvSpPr>
        <p:spPr>
          <a:xfrm>
            <a:off x="0" y="1544128"/>
            <a:ext cx="121920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returns the total </a:t>
            </a:r>
            <a:r>
              <a:rPr lang="en-US" sz="2000" b="1" dirty="0">
                <a:latin typeface="Times New Roman" panose="02020603050405020304" pitchFamily="18" charset="0"/>
                <a:cs typeface="Times New Roman" panose="02020603050405020304" pitchFamily="18" charset="0"/>
              </a:rPr>
              <a:t>number of orders placed</a:t>
            </a:r>
            <a:r>
              <a:rPr lang="en-US" sz="2000" dirty="0">
                <a:latin typeface="Times New Roman" panose="02020603050405020304" pitchFamily="18" charset="0"/>
                <a:cs typeface="Times New Roman" panose="02020603050405020304" pitchFamily="18" charset="0"/>
              </a:rPr>
              <a:t>. It uses COUNT(*) on the orders table to count all rows, giving the overall number of orders recorded in the system.</a:t>
            </a:r>
            <a:endParaRPr lang="en-IN" sz="200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2FFCCF15-1B9B-207A-F169-CDC8B2CD1CBF}"/>
              </a:ext>
            </a:extLst>
          </p:cNvPr>
          <p:cNvSpPr>
            <a:spLocks noGrp="1"/>
          </p:cNvSpPr>
          <p:nvPr>
            <p:ph type="body" idx="4294967295"/>
          </p:nvPr>
        </p:nvSpPr>
        <p:spPr>
          <a:xfrm>
            <a:off x="7010400" y="1544128"/>
            <a:ext cx="51816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4219A7B-E3A9-5D4A-435F-F3E5A2CCD832}"/>
              </a:ext>
            </a:extLst>
          </p:cNvPr>
          <p:cNvPicPr>
            <a:picLocks noChangeAspect="1"/>
          </p:cNvPicPr>
          <p:nvPr/>
        </p:nvPicPr>
        <p:blipFill>
          <a:blip r:embed="rId2"/>
          <a:stretch>
            <a:fillRect/>
          </a:stretch>
        </p:blipFill>
        <p:spPr>
          <a:xfrm>
            <a:off x="132879" y="1991752"/>
            <a:ext cx="3372321" cy="676369"/>
          </a:xfrm>
          <a:prstGeom prst="rect">
            <a:avLst/>
          </a:prstGeom>
        </p:spPr>
      </p:pic>
      <p:pic>
        <p:nvPicPr>
          <p:cNvPr id="8" name="Picture 7">
            <a:extLst>
              <a:ext uri="{FF2B5EF4-FFF2-40B4-BE49-F238E27FC236}">
                <a16:creationId xmlns:a16="http://schemas.microsoft.com/office/drawing/2014/main" id="{2E32F998-3CD4-AF59-2DCF-98F94E335F94}"/>
              </a:ext>
            </a:extLst>
          </p:cNvPr>
          <p:cNvPicPr>
            <a:picLocks noChangeAspect="1"/>
          </p:cNvPicPr>
          <p:nvPr/>
        </p:nvPicPr>
        <p:blipFill>
          <a:blip r:embed="rId3"/>
          <a:stretch>
            <a:fillRect/>
          </a:stretch>
        </p:blipFill>
        <p:spPr>
          <a:xfrm>
            <a:off x="7202861" y="2026861"/>
            <a:ext cx="1768609" cy="842830"/>
          </a:xfrm>
          <a:prstGeom prst="rect">
            <a:avLst/>
          </a:prstGeom>
        </p:spPr>
      </p:pic>
      <p:sp>
        <p:nvSpPr>
          <p:cNvPr id="5" name="TextBox 4">
            <a:extLst>
              <a:ext uri="{FF2B5EF4-FFF2-40B4-BE49-F238E27FC236}">
                <a16:creationId xmlns:a16="http://schemas.microsoft.com/office/drawing/2014/main" id="{1E433675-B7C4-89C1-6188-D825C0C66B10}"/>
              </a:ext>
            </a:extLst>
          </p:cNvPr>
          <p:cNvSpPr txBox="1"/>
          <p:nvPr/>
        </p:nvSpPr>
        <p:spPr>
          <a:xfrm>
            <a:off x="428730" y="1030138"/>
            <a:ext cx="5667270"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orders have been placed in total?</a:t>
            </a:r>
            <a:endParaRPr lang="en-IN" sz="2400" dirty="0">
              <a:solidFill>
                <a:srgbClr val="FF0000"/>
              </a:solidFill>
            </a:endParaRPr>
          </a:p>
        </p:txBody>
      </p:sp>
    </p:spTree>
    <p:extLst>
      <p:ext uri="{BB962C8B-B14F-4D97-AF65-F5344CB8AC3E}">
        <p14:creationId xmlns:p14="http://schemas.microsoft.com/office/powerpoint/2010/main" val="3653091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F8E9-66D1-DD4A-2EC2-EAAF1920BFC6}"/>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value per order?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EF88A0-698B-469C-FDD4-C07AAC7EF391}"/>
              </a:ext>
            </a:extLst>
          </p:cNvPr>
          <p:cNvSpPr>
            <a:spLocks noGrp="1"/>
          </p:cNvSpPr>
          <p:nvPr>
            <p:ph type="body" idx="1"/>
          </p:nvPr>
        </p:nvSpPr>
        <p:spPr>
          <a:xfrm>
            <a:off x="0" y="1440611"/>
            <a:ext cx="12192000" cy="473635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value per order</a:t>
            </a:r>
            <a:r>
              <a:rPr lang="en-IN" sz="2000" dirty="0">
                <a:latin typeface="Times New Roman" panose="02020603050405020304" pitchFamily="18" charset="0"/>
                <a:cs typeface="Times New Roman" panose="02020603050405020304" pitchFamily="18" charset="0"/>
              </a:rPr>
              <a:t>. It first computes the total value of each order by summing </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for every </a:t>
            </a:r>
            <a:r>
              <a:rPr lang="en-IN" sz="2000" dirty="0" err="1">
                <a:latin typeface="Times New Roman" panose="02020603050405020304" pitchFamily="18" charset="0"/>
                <a:cs typeface="Times New Roman" panose="02020603050405020304" pitchFamily="18" charset="0"/>
              </a:rPr>
              <a:t>ord_id</a:t>
            </a:r>
            <a:r>
              <a:rPr lang="en-IN" sz="2000" dirty="0">
                <a:latin typeface="Times New Roman" panose="02020603050405020304" pitchFamily="18" charset="0"/>
                <a:cs typeface="Times New Roman" panose="02020603050405020304" pitchFamily="18" charset="0"/>
              </a:rPr>
              <a:t>, then takes the average of these totals using AVG. The result represents the typical purchase amount per order.</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04D5BDA-BBC8-B841-0A2C-67DC169A9AB1}"/>
              </a:ext>
            </a:extLst>
          </p:cNvPr>
          <p:cNvSpPr>
            <a:spLocks noGrp="1"/>
          </p:cNvSpPr>
          <p:nvPr>
            <p:ph type="body" idx="4294967295"/>
          </p:nvPr>
        </p:nvSpPr>
        <p:spPr>
          <a:xfrm>
            <a:off x="7010400" y="1440611"/>
            <a:ext cx="5181600" cy="473635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A5D230C5-E6F4-B803-02EE-B8A3D6509985}"/>
              </a:ext>
            </a:extLst>
          </p:cNvPr>
          <p:cNvPicPr>
            <a:picLocks noChangeAspect="1"/>
          </p:cNvPicPr>
          <p:nvPr/>
        </p:nvPicPr>
        <p:blipFill>
          <a:blip r:embed="rId2"/>
          <a:stretch>
            <a:fillRect/>
          </a:stretch>
        </p:blipFill>
        <p:spPr>
          <a:xfrm>
            <a:off x="141427" y="1914133"/>
            <a:ext cx="5065526" cy="1838582"/>
          </a:xfrm>
          <a:prstGeom prst="rect">
            <a:avLst/>
          </a:prstGeom>
        </p:spPr>
      </p:pic>
      <p:pic>
        <p:nvPicPr>
          <p:cNvPr id="8" name="Picture 7">
            <a:extLst>
              <a:ext uri="{FF2B5EF4-FFF2-40B4-BE49-F238E27FC236}">
                <a16:creationId xmlns:a16="http://schemas.microsoft.com/office/drawing/2014/main" id="{795BFB35-1051-8E50-C842-F0040E0B2FF1}"/>
              </a:ext>
            </a:extLst>
          </p:cNvPr>
          <p:cNvPicPr>
            <a:picLocks noChangeAspect="1"/>
          </p:cNvPicPr>
          <p:nvPr/>
        </p:nvPicPr>
        <p:blipFill>
          <a:blip r:embed="rId3"/>
          <a:stretch>
            <a:fillRect/>
          </a:stretch>
        </p:blipFill>
        <p:spPr>
          <a:xfrm>
            <a:off x="7157713" y="1935699"/>
            <a:ext cx="2086266" cy="897725"/>
          </a:xfrm>
          <a:prstGeom prst="rect">
            <a:avLst/>
          </a:prstGeom>
        </p:spPr>
      </p:pic>
    </p:spTree>
    <p:extLst>
      <p:ext uri="{BB962C8B-B14F-4D97-AF65-F5344CB8AC3E}">
        <p14:creationId xmlns:p14="http://schemas.microsoft.com/office/powerpoint/2010/main" val="86903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                                 Agenda   </a:t>
            </a:r>
            <a:endParaRPr b="1" dirty="0">
              <a:solidFill>
                <a:srgbClr val="FF0000"/>
              </a:solidFill>
            </a:endParaRPr>
          </a:p>
        </p:txBody>
      </p:sp>
      <p:sp>
        <p:nvSpPr>
          <p:cNvPr id="111" name="Google Shape;111;p4"/>
          <p:cNvSpPr txBox="1">
            <a:spLocks noGrp="1"/>
          </p:cNvSpPr>
          <p:nvPr>
            <p:ph type="body" idx="1"/>
          </p:nvPr>
        </p:nvSpPr>
        <p:spPr>
          <a:xfrm>
            <a:off x="684880" y="1493134"/>
            <a:ext cx="10515600" cy="4777234"/>
          </a:xfrm>
          <a:prstGeom prst="rect">
            <a:avLst/>
          </a:prstGeom>
          <a:noFill/>
          <a:ln>
            <a:noFill/>
          </a:ln>
        </p:spPr>
        <p:txBody>
          <a:bodyPr spcFirstLastPara="1" wrap="square" lIns="91425" tIns="45700" rIns="91425" bIns="45700" anchor="t" anchorCtr="0">
            <a:normAutofit/>
          </a:bodyPr>
          <a:lstStyle/>
          <a:p>
            <a:pPr marL="457200" lvl="0" indent="-431800" algn="l" rtl="0">
              <a:lnSpc>
                <a:spcPct val="90000"/>
              </a:lnSpc>
              <a:spcBef>
                <a:spcPts val="1000"/>
              </a:spcBef>
              <a:spcAft>
                <a:spcPts val="0"/>
              </a:spcAft>
              <a:buSzPts val="2400"/>
              <a:buChar char="•"/>
            </a:pPr>
            <a:r>
              <a:rPr lang="en-IN" sz="2400" b="1" dirty="0"/>
              <a:t>Introduction</a:t>
            </a:r>
          </a:p>
          <a:p>
            <a:pPr marL="457200" lvl="0" indent="-431800" algn="l" rtl="0">
              <a:lnSpc>
                <a:spcPct val="90000"/>
              </a:lnSpc>
              <a:spcBef>
                <a:spcPts val="1000"/>
              </a:spcBef>
              <a:spcAft>
                <a:spcPts val="0"/>
              </a:spcAft>
              <a:buSzPts val="2400"/>
              <a:buChar char="•"/>
            </a:pPr>
            <a:r>
              <a:rPr lang="en-IN" sz="2400" b="1" dirty="0"/>
              <a:t>Problem Statement</a:t>
            </a:r>
          </a:p>
          <a:p>
            <a:pPr marL="457200" lvl="0" indent="-431800" algn="l" rtl="0">
              <a:lnSpc>
                <a:spcPct val="90000"/>
              </a:lnSpc>
              <a:spcBef>
                <a:spcPts val="1000"/>
              </a:spcBef>
              <a:spcAft>
                <a:spcPts val="0"/>
              </a:spcAft>
              <a:buSzPts val="2400"/>
              <a:buChar char="•"/>
            </a:pPr>
            <a:r>
              <a:rPr lang="en-IN" sz="2400" b="1" dirty="0"/>
              <a:t>Objective of the Project</a:t>
            </a:r>
            <a:endParaRPr sz="2400" dirty="0"/>
          </a:p>
          <a:p>
            <a:pPr marL="457200" lvl="0" indent="-431800" algn="l" rtl="0">
              <a:lnSpc>
                <a:spcPct val="90000"/>
              </a:lnSpc>
              <a:spcBef>
                <a:spcPts val="1000"/>
              </a:spcBef>
              <a:spcAft>
                <a:spcPts val="0"/>
              </a:spcAft>
              <a:buSzPts val="2400"/>
              <a:buChar char="•"/>
            </a:pPr>
            <a:r>
              <a:rPr lang="en-IN" sz="2400" b="1" dirty="0"/>
              <a:t>ER Diagram </a:t>
            </a:r>
          </a:p>
          <a:p>
            <a:pPr marL="457200" lvl="0" indent="-431800" algn="l" rtl="0">
              <a:lnSpc>
                <a:spcPct val="90000"/>
              </a:lnSpc>
              <a:spcBef>
                <a:spcPts val="1000"/>
              </a:spcBef>
              <a:spcAft>
                <a:spcPts val="0"/>
              </a:spcAft>
              <a:buSzPts val="2400"/>
              <a:buChar char="•"/>
            </a:pPr>
            <a:r>
              <a:rPr lang="en-IN" sz="2400" b="1" dirty="0"/>
              <a:t>About Tables</a:t>
            </a:r>
            <a:endParaRPr sz="2400" dirty="0"/>
          </a:p>
          <a:p>
            <a:pPr marL="457200" lvl="0" indent="-431800" algn="l" rtl="0">
              <a:lnSpc>
                <a:spcPct val="90000"/>
              </a:lnSpc>
              <a:spcBef>
                <a:spcPts val="1000"/>
              </a:spcBef>
              <a:spcAft>
                <a:spcPts val="0"/>
              </a:spcAft>
              <a:buSzPts val="2400"/>
              <a:buChar char="•"/>
            </a:pPr>
            <a:r>
              <a:rPr lang="en-IN" sz="2400" b="1" dirty="0"/>
              <a:t>Key analysis questions (use cases)</a:t>
            </a:r>
            <a:endParaRPr sz="2400" dirty="0"/>
          </a:p>
          <a:p>
            <a:pPr marL="457200" lvl="0" indent="-431800" algn="l" rtl="0">
              <a:lnSpc>
                <a:spcPct val="90000"/>
              </a:lnSpc>
              <a:spcBef>
                <a:spcPts val="1000"/>
              </a:spcBef>
              <a:spcAft>
                <a:spcPts val="0"/>
              </a:spcAft>
              <a:buSzPts val="2400"/>
              <a:buChar char="•"/>
            </a:pPr>
            <a:r>
              <a:rPr lang="en-IN" sz="2400" b="1" dirty="0"/>
              <a:t>SQL query results with screenshots or summaries</a:t>
            </a:r>
            <a:endParaRPr sz="2400" dirty="0"/>
          </a:p>
          <a:p>
            <a:pPr marL="457200" lvl="0" indent="-431800" algn="l" rtl="0">
              <a:lnSpc>
                <a:spcPct val="90000"/>
              </a:lnSpc>
              <a:spcBef>
                <a:spcPts val="1000"/>
              </a:spcBef>
              <a:spcAft>
                <a:spcPts val="0"/>
              </a:spcAft>
              <a:buSzPts val="2400"/>
              <a:buChar char="•"/>
            </a:pPr>
            <a:r>
              <a:rPr lang="en-IN" sz="2400" b="1" dirty="0"/>
              <a:t>Final business insights and recommendations</a:t>
            </a:r>
            <a:endParaRPr sz="2400" dirty="0"/>
          </a:p>
          <a:p>
            <a:pPr marL="457200" lvl="0" indent="-431800" algn="l" rtl="0">
              <a:lnSpc>
                <a:spcPct val="90000"/>
              </a:lnSpc>
              <a:spcBef>
                <a:spcPts val="1000"/>
              </a:spcBef>
              <a:spcAft>
                <a:spcPts val="0"/>
              </a:spcAft>
              <a:buSzPts val="2400"/>
              <a:buChar char="•"/>
            </a:pPr>
            <a:r>
              <a:rPr lang="en-IN" sz="2400" b="1" dirty="0"/>
              <a:t>Conclusion (Key finding overall) </a:t>
            </a:r>
            <a:endParaRPr sz="2400" dirty="0"/>
          </a:p>
          <a:p>
            <a:pPr marL="457200" lvl="0" indent="-431800" algn="l" rtl="0">
              <a:lnSpc>
                <a:spcPct val="90000"/>
              </a:lnSpc>
              <a:spcBef>
                <a:spcPts val="1000"/>
              </a:spcBef>
              <a:spcAft>
                <a:spcPts val="0"/>
              </a:spcAft>
              <a:buSzPts val="2400"/>
              <a:buChar char="•"/>
            </a:pPr>
            <a:r>
              <a:rPr lang="en-IN" sz="2400" b="1" dirty="0"/>
              <a:t>Q&amp;A Slide </a:t>
            </a:r>
            <a:endParaRPr sz="2400" dirty="0"/>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0922-4031-2DFB-F79C-468FB71197E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On which dates were the most orders placed?</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27C691D-E4A2-156D-2F8B-72642B489235}"/>
              </a:ext>
            </a:extLst>
          </p:cNvPr>
          <p:cNvSpPr>
            <a:spLocks noGrp="1"/>
          </p:cNvSpPr>
          <p:nvPr>
            <p:ph type="body" idx="1"/>
          </p:nvPr>
        </p:nvSpPr>
        <p:spPr>
          <a:xfrm>
            <a:off x="0" y="1362974"/>
            <a:ext cx="12192000" cy="4813989"/>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returns the </a:t>
            </a:r>
            <a:r>
              <a:rPr lang="en-IN" sz="2200" b="1" dirty="0">
                <a:latin typeface="Times New Roman" panose="02020603050405020304" pitchFamily="18" charset="0"/>
                <a:cs typeface="Times New Roman" panose="02020603050405020304" pitchFamily="18" charset="0"/>
              </a:rPr>
              <a:t>date(s) with the maximum number of orders</a:t>
            </a:r>
            <a:r>
              <a:rPr lang="en-IN" sz="2200" dirty="0">
                <a:latin typeface="Times New Roman" panose="02020603050405020304" pitchFamily="18" charset="0"/>
                <a:cs typeface="Times New Roman" panose="02020603050405020304" pitchFamily="18" charset="0"/>
              </a:rPr>
              <a:t> by grouping orders by date, counting them, and filtering only the date(s) with the highest order count.</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C870842-4DB9-911C-F9D9-4260A8EC7AEE}"/>
              </a:ext>
            </a:extLst>
          </p:cNvPr>
          <p:cNvSpPr>
            <a:spLocks noGrp="1"/>
          </p:cNvSpPr>
          <p:nvPr>
            <p:ph type="body" idx="4294967295"/>
          </p:nvPr>
        </p:nvSpPr>
        <p:spPr>
          <a:xfrm>
            <a:off x="7010400" y="1362974"/>
            <a:ext cx="51816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E5EA57D-6641-5C37-0E47-D70B5A72742D}"/>
              </a:ext>
            </a:extLst>
          </p:cNvPr>
          <p:cNvPicPr>
            <a:picLocks noChangeAspect="1"/>
          </p:cNvPicPr>
          <p:nvPr/>
        </p:nvPicPr>
        <p:blipFill>
          <a:blip r:embed="rId2"/>
          <a:stretch>
            <a:fillRect/>
          </a:stretch>
        </p:blipFill>
        <p:spPr>
          <a:xfrm>
            <a:off x="103986" y="1825625"/>
            <a:ext cx="3581900" cy="2524477"/>
          </a:xfrm>
          <a:prstGeom prst="rect">
            <a:avLst/>
          </a:prstGeom>
        </p:spPr>
      </p:pic>
      <p:pic>
        <p:nvPicPr>
          <p:cNvPr id="8" name="Picture 7">
            <a:extLst>
              <a:ext uri="{FF2B5EF4-FFF2-40B4-BE49-F238E27FC236}">
                <a16:creationId xmlns:a16="http://schemas.microsoft.com/office/drawing/2014/main" id="{D80C4A5D-E60C-D087-BCB4-64224B4923A2}"/>
              </a:ext>
            </a:extLst>
          </p:cNvPr>
          <p:cNvPicPr>
            <a:picLocks noChangeAspect="1"/>
          </p:cNvPicPr>
          <p:nvPr/>
        </p:nvPicPr>
        <p:blipFill>
          <a:blip r:embed="rId3"/>
          <a:stretch>
            <a:fillRect/>
          </a:stretch>
        </p:blipFill>
        <p:spPr>
          <a:xfrm>
            <a:off x="7228819" y="1825625"/>
            <a:ext cx="2629267" cy="895475"/>
          </a:xfrm>
          <a:prstGeom prst="rect">
            <a:avLst/>
          </a:prstGeom>
        </p:spPr>
      </p:pic>
    </p:spTree>
    <p:extLst>
      <p:ext uri="{BB962C8B-B14F-4D97-AF65-F5344CB8AC3E}">
        <p14:creationId xmlns:p14="http://schemas.microsoft.com/office/powerpoint/2010/main" val="410939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4418-1FF5-FAC1-2C8E-F2C408102C51}"/>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are the monthly trends in order volume and revenue?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153DC4B-B181-4D8E-D53F-70B196D84E08}"/>
              </a:ext>
            </a:extLst>
          </p:cNvPr>
          <p:cNvSpPr>
            <a:spLocks noGrp="1"/>
          </p:cNvSpPr>
          <p:nvPr>
            <p:ph type="body" idx="1"/>
          </p:nvPr>
        </p:nvSpPr>
        <p:spPr>
          <a:xfrm>
            <a:off x="0" y="1475117"/>
            <a:ext cx="11353800" cy="4701846"/>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shows the </a:t>
            </a:r>
            <a:r>
              <a:rPr lang="en-IN" sz="2000" b="1" dirty="0">
                <a:latin typeface="Times New Roman" panose="02020603050405020304" pitchFamily="18" charset="0"/>
                <a:cs typeface="Times New Roman" panose="02020603050405020304" pitchFamily="18" charset="0"/>
              </a:rPr>
              <a:t>monthly trends in order volume and revenue</a:t>
            </a:r>
            <a:r>
              <a:rPr lang="en-IN" sz="2000" dirty="0">
                <a:latin typeface="Times New Roman" panose="02020603050405020304" pitchFamily="18" charset="0"/>
                <a:cs typeface="Times New Roman" panose="02020603050405020304" pitchFamily="18" charset="0"/>
              </a:rPr>
              <a:t>. It groups orders by month, counts the total number of orders, calculates total revenue using SUM(</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and then displays the results in chronological order.</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A75BEEC-C25F-BFF6-28DB-E81D1293EE23}"/>
              </a:ext>
            </a:extLst>
          </p:cNvPr>
          <p:cNvSpPr>
            <a:spLocks noGrp="1"/>
          </p:cNvSpPr>
          <p:nvPr>
            <p:ph type="body" idx="4294967295"/>
          </p:nvPr>
        </p:nvSpPr>
        <p:spPr>
          <a:xfrm>
            <a:off x="7010400" y="1475117"/>
            <a:ext cx="5181600" cy="4701846"/>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38DD3A0-9438-5DCC-224D-245A3C72C531}"/>
              </a:ext>
            </a:extLst>
          </p:cNvPr>
          <p:cNvPicPr>
            <a:picLocks noChangeAspect="1"/>
          </p:cNvPicPr>
          <p:nvPr/>
        </p:nvPicPr>
        <p:blipFill>
          <a:blip r:embed="rId2"/>
          <a:stretch>
            <a:fillRect/>
          </a:stretch>
        </p:blipFill>
        <p:spPr>
          <a:xfrm>
            <a:off x="169906" y="1996985"/>
            <a:ext cx="4721271" cy="1829055"/>
          </a:xfrm>
          <a:prstGeom prst="rect">
            <a:avLst/>
          </a:prstGeom>
        </p:spPr>
      </p:pic>
      <p:pic>
        <p:nvPicPr>
          <p:cNvPr id="8" name="Picture 7">
            <a:extLst>
              <a:ext uri="{FF2B5EF4-FFF2-40B4-BE49-F238E27FC236}">
                <a16:creationId xmlns:a16="http://schemas.microsoft.com/office/drawing/2014/main" id="{AA095DC7-0803-54DB-89BE-8320F208F050}"/>
              </a:ext>
            </a:extLst>
          </p:cNvPr>
          <p:cNvPicPr>
            <a:picLocks noChangeAspect="1"/>
          </p:cNvPicPr>
          <p:nvPr/>
        </p:nvPicPr>
        <p:blipFill>
          <a:blip r:embed="rId3"/>
          <a:stretch>
            <a:fillRect/>
          </a:stretch>
        </p:blipFill>
        <p:spPr>
          <a:xfrm>
            <a:off x="7196325" y="1996985"/>
            <a:ext cx="3734321" cy="809738"/>
          </a:xfrm>
          <a:prstGeom prst="rect">
            <a:avLst/>
          </a:prstGeom>
        </p:spPr>
      </p:pic>
    </p:spTree>
    <p:extLst>
      <p:ext uri="{BB962C8B-B14F-4D97-AF65-F5344CB8AC3E}">
        <p14:creationId xmlns:p14="http://schemas.microsoft.com/office/powerpoint/2010/main" val="285171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CB46-588C-4358-088A-CB37DC3CE19A}"/>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 order patterns vary across weekdays and weekends?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2E84D6-7060-3D8A-AF31-B96283AA1773}"/>
              </a:ext>
            </a:extLst>
          </p:cNvPr>
          <p:cNvSpPr>
            <a:spLocks noGrp="1"/>
          </p:cNvSpPr>
          <p:nvPr>
            <p:ph type="body" idx="1"/>
          </p:nvPr>
        </p:nvSpPr>
        <p:spPr>
          <a:xfrm>
            <a:off x="0" y="1414732"/>
            <a:ext cx="11353800" cy="4762231"/>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compares </a:t>
            </a:r>
            <a:r>
              <a:rPr lang="en-IN" sz="2200" b="1" dirty="0">
                <a:latin typeface="Times New Roman" panose="02020603050405020304" pitchFamily="18" charset="0"/>
                <a:cs typeface="Times New Roman" panose="02020603050405020304" pitchFamily="18" charset="0"/>
              </a:rPr>
              <a:t>weekend vs. weekday order trends</a:t>
            </a:r>
            <a:r>
              <a:rPr lang="en-IN" sz="2200" dirty="0">
                <a:latin typeface="Times New Roman" panose="02020603050405020304" pitchFamily="18" charset="0"/>
                <a:cs typeface="Times New Roman" panose="02020603050405020304" pitchFamily="18" charset="0"/>
              </a:rPr>
              <a:t>. It classifies each order date as either </a:t>
            </a:r>
            <a:r>
              <a:rPr lang="en-IN" sz="2200" i="1" dirty="0">
                <a:latin typeface="Times New Roman" panose="02020603050405020304" pitchFamily="18" charset="0"/>
                <a:cs typeface="Times New Roman" panose="02020603050405020304" pitchFamily="18" charset="0"/>
              </a:rPr>
              <a:t>Weekend</a:t>
            </a:r>
            <a:r>
              <a:rPr lang="en-IN" sz="2200" dirty="0">
                <a:latin typeface="Times New Roman" panose="02020603050405020304" pitchFamily="18" charset="0"/>
                <a:cs typeface="Times New Roman" panose="02020603050405020304" pitchFamily="18" charset="0"/>
              </a:rPr>
              <a:t> or </a:t>
            </a:r>
            <a:r>
              <a:rPr lang="en-IN" sz="2200" i="1" dirty="0">
                <a:latin typeface="Times New Roman" panose="02020603050405020304" pitchFamily="18" charset="0"/>
                <a:cs typeface="Times New Roman" panose="02020603050405020304" pitchFamily="18" charset="0"/>
              </a:rPr>
              <a:t>Weekday</a:t>
            </a:r>
            <a:r>
              <a:rPr lang="en-IN" sz="2200" dirty="0">
                <a:latin typeface="Times New Roman" panose="02020603050405020304" pitchFamily="18" charset="0"/>
                <a:cs typeface="Times New Roman" panose="02020603050405020304" pitchFamily="18" charset="0"/>
              </a:rPr>
              <a:t>, then counts total orders and sums up total revenue for each category.</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CE2BEEA-6615-083F-71F7-5621E2DAF6C6}"/>
              </a:ext>
            </a:extLst>
          </p:cNvPr>
          <p:cNvSpPr>
            <a:spLocks noGrp="1"/>
          </p:cNvSpPr>
          <p:nvPr>
            <p:ph type="body" idx="4294967295"/>
          </p:nvPr>
        </p:nvSpPr>
        <p:spPr>
          <a:xfrm>
            <a:off x="7010400" y="1414732"/>
            <a:ext cx="5181600" cy="4762231"/>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2C5B07-C4AC-DC14-BBA2-9567B7DD51C7}"/>
              </a:ext>
            </a:extLst>
          </p:cNvPr>
          <p:cNvPicPr>
            <a:picLocks noChangeAspect="1"/>
          </p:cNvPicPr>
          <p:nvPr/>
        </p:nvPicPr>
        <p:blipFill>
          <a:blip r:embed="rId2"/>
          <a:stretch>
            <a:fillRect/>
          </a:stretch>
        </p:blipFill>
        <p:spPr>
          <a:xfrm>
            <a:off x="248753" y="1952355"/>
            <a:ext cx="4659678" cy="2305372"/>
          </a:xfrm>
          <a:prstGeom prst="rect">
            <a:avLst/>
          </a:prstGeom>
        </p:spPr>
      </p:pic>
      <p:pic>
        <p:nvPicPr>
          <p:cNvPr id="8" name="Picture 7">
            <a:extLst>
              <a:ext uri="{FF2B5EF4-FFF2-40B4-BE49-F238E27FC236}">
                <a16:creationId xmlns:a16="http://schemas.microsoft.com/office/drawing/2014/main" id="{B46D0046-9A45-8BC1-789E-4F160E4AE49B}"/>
              </a:ext>
            </a:extLst>
          </p:cNvPr>
          <p:cNvPicPr>
            <a:picLocks noChangeAspect="1"/>
          </p:cNvPicPr>
          <p:nvPr/>
        </p:nvPicPr>
        <p:blipFill>
          <a:blip r:embed="rId3"/>
          <a:stretch>
            <a:fillRect/>
          </a:stretch>
        </p:blipFill>
        <p:spPr>
          <a:xfrm>
            <a:off x="7193889" y="1952355"/>
            <a:ext cx="3886742" cy="743054"/>
          </a:xfrm>
          <a:prstGeom prst="rect">
            <a:avLst/>
          </a:prstGeom>
        </p:spPr>
      </p:pic>
    </p:spTree>
    <p:extLst>
      <p:ext uri="{BB962C8B-B14F-4D97-AF65-F5344CB8AC3E}">
        <p14:creationId xmlns:p14="http://schemas.microsoft.com/office/powerpoint/2010/main" val="1119777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818F6-03F8-5179-CE34-2B2C1AC83251}"/>
              </a:ext>
            </a:extLst>
          </p:cNvPr>
          <p:cNvSpPr>
            <a:spLocks noGrp="1"/>
          </p:cNvSpPr>
          <p:nvPr>
            <p:ph type="title"/>
          </p:nvPr>
        </p:nvSpPr>
        <p:spPr>
          <a:xfrm>
            <a:off x="3078983" y="18255"/>
            <a:ext cx="5810461" cy="1325563"/>
          </a:xfrm>
        </p:spPr>
        <p:txBody>
          <a:bodyPr>
            <a:normAutofit/>
          </a:bodyPr>
          <a:lstStyle/>
          <a:p>
            <a:r>
              <a:rPr lang="en-IN" u="sng" dirty="0">
                <a:latin typeface="Times New Roman" panose="02020603050405020304" pitchFamily="18" charset="0"/>
                <a:cs typeface="Times New Roman" panose="02020603050405020304" pitchFamily="18" charset="0"/>
              </a:rPr>
              <a:t>Supplier Contribution</a:t>
            </a:r>
            <a:br>
              <a:rPr lang="en-IN" u="sng"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708D761-0459-2103-94B8-457F13DA48BA}"/>
              </a:ext>
            </a:extLst>
          </p:cNvPr>
          <p:cNvSpPr>
            <a:spLocks noGrp="1"/>
          </p:cNvSpPr>
          <p:nvPr>
            <p:ph type="body" idx="1"/>
          </p:nvPr>
        </p:nvSpPr>
        <p:spPr>
          <a:xfrm>
            <a:off x="0" y="1690688"/>
            <a:ext cx="121920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returns the </a:t>
            </a:r>
            <a:r>
              <a:rPr lang="en-IN" sz="2000" b="1" dirty="0">
                <a:latin typeface="Times New Roman" panose="02020603050405020304" pitchFamily="18" charset="0"/>
                <a:cs typeface="Times New Roman" panose="02020603050405020304" pitchFamily="18" charset="0"/>
              </a:rPr>
              <a:t>total number of suppliers</a:t>
            </a:r>
            <a:r>
              <a:rPr lang="en-IN" sz="2000" dirty="0">
                <a:latin typeface="Times New Roman" panose="02020603050405020304" pitchFamily="18" charset="0"/>
                <a:cs typeface="Times New Roman" panose="02020603050405020304" pitchFamily="18" charset="0"/>
              </a:rPr>
              <a:t> in the database by counting all rows in the </a:t>
            </a:r>
            <a:r>
              <a:rPr lang="en-IN" sz="2000" b="1" dirty="0">
                <a:latin typeface="Times New Roman" panose="02020603050405020304" pitchFamily="18" charset="0"/>
                <a:cs typeface="Times New Roman" panose="02020603050405020304" pitchFamily="18" charset="0"/>
              </a:rPr>
              <a:t>supplier</a:t>
            </a:r>
            <a:r>
              <a:rPr lang="en-IN" sz="2000" dirty="0">
                <a:latin typeface="Times New Roman" panose="02020603050405020304" pitchFamily="18" charset="0"/>
                <a:cs typeface="Times New Roman" panose="02020603050405020304" pitchFamily="18" charset="0"/>
              </a:rPr>
              <a:t> table.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8AF062B-A435-9CA2-1228-AC55B74AF35A}"/>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2A33A813-F1FB-B28E-D056-76B32220AA9D}"/>
              </a:ext>
            </a:extLst>
          </p:cNvPr>
          <p:cNvPicPr>
            <a:picLocks noChangeAspect="1"/>
          </p:cNvPicPr>
          <p:nvPr/>
        </p:nvPicPr>
        <p:blipFill>
          <a:blip r:embed="rId2"/>
          <a:stretch>
            <a:fillRect/>
          </a:stretch>
        </p:blipFill>
        <p:spPr>
          <a:xfrm>
            <a:off x="211166" y="2198804"/>
            <a:ext cx="2591162" cy="476316"/>
          </a:xfrm>
          <a:prstGeom prst="rect">
            <a:avLst/>
          </a:prstGeom>
        </p:spPr>
      </p:pic>
      <p:pic>
        <p:nvPicPr>
          <p:cNvPr id="8" name="Picture 7">
            <a:extLst>
              <a:ext uri="{FF2B5EF4-FFF2-40B4-BE49-F238E27FC236}">
                <a16:creationId xmlns:a16="http://schemas.microsoft.com/office/drawing/2014/main" id="{02BFDB21-B7E3-F6B2-F423-B9C3F9DA027C}"/>
              </a:ext>
            </a:extLst>
          </p:cNvPr>
          <p:cNvPicPr>
            <a:picLocks noChangeAspect="1"/>
          </p:cNvPicPr>
          <p:nvPr/>
        </p:nvPicPr>
        <p:blipFill>
          <a:blip r:embed="rId3"/>
          <a:stretch>
            <a:fillRect/>
          </a:stretch>
        </p:blipFill>
        <p:spPr>
          <a:xfrm>
            <a:off x="7231210" y="2198804"/>
            <a:ext cx="1743318" cy="638264"/>
          </a:xfrm>
          <a:prstGeom prst="rect">
            <a:avLst/>
          </a:prstGeom>
        </p:spPr>
      </p:pic>
      <p:sp>
        <p:nvSpPr>
          <p:cNvPr id="5" name="TextBox 4">
            <a:extLst>
              <a:ext uri="{FF2B5EF4-FFF2-40B4-BE49-F238E27FC236}">
                <a16:creationId xmlns:a16="http://schemas.microsoft.com/office/drawing/2014/main" id="{022A17CF-F955-A9AD-5781-9F4446646661}"/>
              </a:ext>
            </a:extLst>
          </p:cNvPr>
          <p:cNvSpPr txBox="1"/>
          <p:nvPr/>
        </p:nvSpPr>
        <p:spPr>
          <a:xfrm>
            <a:off x="211527" y="1113749"/>
            <a:ext cx="6259611"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suppliers are there in the database?</a:t>
            </a:r>
            <a:endParaRPr lang="en-IN" sz="2400" dirty="0">
              <a:solidFill>
                <a:srgbClr val="FF0000"/>
              </a:solidFill>
            </a:endParaRPr>
          </a:p>
        </p:txBody>
      </p:sp>
    </p:spTree>
    <p:extLst>
      <p:ext uri="{BB962C8B-B14F-4D97-AF65-F5344CB8AC3E}">
        <p14:creationId xmlns:p14="http://schemas.microsoft.com/office/powerpoint/2010/main" val="970807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BD87-4CA6-C62D-1F4D-1F44225E0CD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supplier provides the most products?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6EED503-2ECC-656D-20D1-049D2CAF5F99}"/>
              </a:ext>
            </a:extLst>
          </p:cNvPr>
          <p:cNvSpPr>
            <a:spLocks noGrp="1"/>
          </p:cNvSpPr>
          <p:nvPr>
            <p:ph type="body" idx="1"/>
          </p:nvPr>
        </p:nvSpPr>
        <p:spPr>
          <a:xfrm>
            <a:off x="0" y="1388853"/>
            <a:ext cx="11353800" cy="4788110"/>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a:t>
            </a:r>
            <a:r>
              <a:rPr lang="en-IN" sz="2000" b="1" dirty="0">
                <a:latin typeface="Times New Roman" panose="02020603050405020304" pitchFamily="18" charset="0"/>
                <a:cs typeface="Times New Roman" panose="02020603050405020304" pitchFamily="18" charset="0"/>
              </a:rPr>
              <a:t>supplier offering the most products</a:t>
            </a:r>
            <a:r>
              <a:rPr lang="en-IN" sz="2000" dirty="0">
                <a:latin typeface="Times New Roman" panose="02020603050405020304" pitchFamily="18" charset="0"/>
                <a:cs typeface="Times New Roman" panose="02020603050405020304" pitchFamily="18" charset="0"/>
              </a:rPr>
              <a:t>. It counts the products linked to each supplier, groups by supplier, and orders them in descending order, returning only the top supplier with the highest product count.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59517E9-1B25-E973-DB2A-88C6EDE32DD8}"/>
              </a:ext>
            </a:extLst>
          </p:cNvPr>
          <p:cNvSpPr>
            <a:spLocks noGrp="1"/>
          </p:cNvSpPr>
          <p:nvPr>
            <p:ph type="body" idx="4294967295"/>
          </p:nvPr>
        </p:nvSpPr>
        <p:spPr>
          <a:xfrm>
            <a:off x="7010400" y="1388853"/>
            <a:ext cx="5181600" cy="4788110"/>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1A906DB0-4B14-A740-FB87-9BE3A524AF78}"/>
              </a:ext>
            </a:extLst>
          </p:cNvPr>
          <p:cNvPicPr>
            <a:picLocks noChangeAspect="1"/>
          </p:cNvPicPr>
          <p:nvPr/>
        </p:nvPicPr>
        <p:blipFill>
          <a:blip r:embed="rId2"/>
          <a:stretch>
            <a:fillRect/>
          </a:stretch>
        </p:blipFill>
        <p:spPr>
          <a:xfrm>
            <a:off x="7215488" y="1920323"/>
            <a:ext cx="3419952" cy="619211"/>
          </a:xfrm>
          <a:prstGeom prst="rect">
            <a:avLst/>
          </a:prstGeom>
        </p:spPr>
      </p:pic>
      <p:pic>
        <p:nvPicPr>
          <p:cNvPr id="8" name="Picture 7">
            <a:extLst>
              <a:ext uri="{FF2B5EF4-FFF2-40B4-BE49-F238E27FC236}">
                <a16:creationId xmlns:a16="http://schemas.microsoft.com/office/drawing/2014/main" id="{78844A63-0099-9A18-2C96-32A807D3FE4B}"/>
              </a:ext>
            </a:extLst>
          </p:cNvPr>
          <p:cNvPicPr>
            <a:picLocks noChangeAspect="1"/>
          </p:cNvPicPr>
          <p:nvPr/>
        </p:nvPicPr>
        <p:blipFill>
          <a:blip r:embed="rId3"/>
          <a:stretch>
            <a:fillRect/>
          </a:stretch>
        </p:blipFill>
        <p:spPr>
          <a:xfrm>
            <a:off x="184660" y="1825625"/>
            <a:ext cx="3019846" cy="2076740"/>
          </a:xfrm>
          <a:prstGeom prst="rect">
            <a:avLst/>
          </a:prstGeom>
        </p:spPr>
      </p:pic>
    </p:spTree>
    <p:extLst>
      <p:ext uri="{BB962C8B-B14F-4D97-AF65-F5344CB8AC3E}">
        <p14:creationId xmlns:p14="http://schemas.microsoft.com/office/powerpoint/2010/main" val="42495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37BA-A77B-A7C7-4BFA-CCAC8D80E58A}"/>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price of products from each supplier?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A5B625A-92BF-B3E9-97F5-7ED0E5C23234}"/>
              </a:ext>
            </a:extLst>
          </p:cNvPr>
          <p:cNvSpPr>
            <a:spLocks noGrp="1"/>
          </p:cNvSpPr>
          <p:nvPr>
            <p:ph type="body" idx="1"/>
          </p:nvPr>
        </p:nvSpPr>
        <p:spPr>
          <a:xfrm>
            <a:off x="0" y="1362974"/>
            <a:ext cx="121920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product price for each supplier</a:t>
            </a:r>
            <a:r>
              <a:rPr lang="en-IN" sz="2000" dirty="0">
                <a:latin typeface="Times New Roman" panose="02020603050405020304" pitchFamily="18" charset="0"/>
                <a:cs typeface="Times New Roman" panose="02020603050405020304" pitchFamily="18" charset="0"/>
              </a:rPr>
              <a:t>. It joins products with suppliers, uses AVG(price) to find the mean price of products per supplier, groups the results by supplier, and orders them from highest to lowest average price.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1FBACB1-9CEC-6ED1-E302-98DCFCF02E96}"/>
              </a:ext>
            </a:extLst>
          </p:cNvPr>
          <p:cNvSpPr>
            <a:spLocks noGrp="1"/>
          </p:cNvSpPr>
          <p:nvPr>
            <p:ph type="body" idx="4294967295"/>
          </p:nvPr>
        </p:nvSpPr>
        <p:spPr>
          <a:xfrm>
            <a:off x="7010400" y="1362974"/>
            <a:ext cx="51816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26E3903-ADE9-2E87-62CA-9EE2373513CA}"/>
              </a:ext>
            </a:extLst>
          </p:cNvPr>
          <p:cNvPicPr>
            <a:picLocks noChangeAspect="1"/>
          </p:cNvPicPr>
          <p:nvPr/>
        </p:nvPicPr>
        <p:blipFill>
          <a:blip r:embed="rId2"/>
          <a:stretch>
            <a:fillRect/>
          </a:stretch>
        </p:blipFill>
        <p:spPr>
          <a:xfrm>
            <a:off x="7201436" y="1892309"/>
            <a:ext cx="4324954" cy="1686160"/>
          </a:xfrm>
          <a:prstGeom prst="rect">
            <a:avLst/>
          </a:prstGeom>
        </p:spPr>
      </p:pic>
      <p:pic>
        <p:nvPicPr>
          <p:cNvPr id="8" name="Picture 7">
            <a:extLst>
              <a:ext uri="{FF2B5EF4-FFF2-40B4-BE49-F238E27FC236}">
                <a16:creationId xmlns:a16="http://schemas.microsoft.com/office/drawing/2014/main" id="{D56B2F77-4412-ECE5-5012-2A42EF496E86}"/>
              </a:ext>
            </a:extLst>
          </p:cNvPr>
          <p:cNvPicPr>
            <a:picLocks noChangeAspect="1"/>
          </p:cNvPicPr>
          <p:nvPr/>
        </p:nvPicPr>
        <p:blipFill>
          <a:blip r:embed="rId3"/>
          <a:stretch>
            <a:fillRect/>
          </a:stretch>
        </p:blipFill>
        <p:spPr>
          <a:xfrm>
            <a:off x="124235" y="1825625"/>
            <a:ext cx="3067478" cy="1819529"/>
          </a:xfrm>
          <a:prstGeom prst="rect">
            <a:avLst/>
          </a:prstGeom>
        </p:spPr>
      </p:pic>
    </p:spTree>
    <p:extLst>
      <p:ext uri="{BB962C8B-B14F-4D97-AF65-F5344CB8AC3E}">
        <p14:creationId xmlns:p14="http://schemas.microsoft.com/office/powerpoint/2010/main" val="652087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21C5-EEC5-A412-B3D6-73E660FD1792}"/>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suppliers contribute the most to total product sales (by revenue)?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5A828FD-ADB7-4AA5-0589-2DA8B96644C1}"/>
              </a:ext>
            </a:extLst>
          </p:cNvPr>
          <p:cNvSpPr>
            <a:spLocks noGrp="1"/>
          </p:cNvSpPr>
          <p:nvPr>
            <p:ph type="body" idx="1"/>
          </p:nvPr>
        </p:nvSpPr>
        <p:spPr>
          <a:xfrm>
            <a:off x="0" y="1544128"/>
            <a:ext cx="12192000" cy="4632835"/>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identifies the </a:t>
            </a:r>
            <a:r>
              <a:rPr lang="en-IN" sz="2200" b="1" dirty="0">
                <a:latin typeface="Times New Roman" panose="02020603050405020304" pitchFamily="18" charset="0"/>
                <a:cs typeface="Times New Roman" panose="02020603050405020304" pitchFamily="18" charset="0"/>
              </a:rPr>
              <a:t>suppliers generating the highest revenue</a:t>
            </a:r>
            <a:r>
              <a:rPr lang="en-IN" sz="2200" dirty="0">
                <a:latin typeface="Times New Roman" panose="02020603050405020304" pitchFamily="18" charset="0"/>
                <a:cs typeface="Times New Roman" panose="02020603050405020304" pitchFamily="18" charset="0"/>
              </a:rPr>
              <a:t>. It joins suppliers with products and order details, sums up the total sales (SUM(</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for each supplier, groups the results by supplier, and orders them in descending order of revenue.</a:t>
            </a:r>
          </a:p>
          <a:p>
            <a:pPr marL="114300" indent="0">
              <a:buNone/>
            </a:pPr>
            <a:r>
              <a:rPr lang="en-IN" dirty="0"/>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6AE5AE7-44B2-93CA-9B7C-4B8B861B5DDE}"/>
              </a:ext>
            </a:extLst>
          </p:cNvPr>
          <p:cNvSpPr>
            <a:spLocks noGrp="1"/>
          </p:cNvSpPr>
          <p:nvPr>
            <p:ph type="body" idx="4294967295"/>
          </p:nvPr>
        </p:nvSpPr>
        <p:spPr>
          <a:xfrm>
            <a:off x="7010400" y="1544128"/>
            <a:ext cx="51816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2AD8599-A4E1-0777-6B5F-CDAB611D58C7}"/>
              </a:ext>
            </a:extLst>
          </p:cNvPr>
          <p:cNvPicPr>
            <a:picLocks noChangeAspect="1"/>
          </p:cNvPicPr>
          <p:nvPr/>
        </p:nvPicPr>
        <p:blipFill>
          <a:blip r:embed="rId2"/>
          <a:stretch>
            <a:fillRect/>
          </a:stretch>
        </p:blipFill>
        <p:spPr>
          <a:xfrm>
            <a:off x="157179" y="2119347"/>
            <a:ext cx="3667637" cy="2067213"/>
          </a:xfrm>
          <a:prstGeom prst="rect">
            <a:avLst/>
          </a:prstGeom>
        </p:spPr>
      </p:pic>
      <p:pic>
        <p:nvPicPr>
          <p:cNvPr id="8" name="Picture 7">
            <a:extLst>
              <a:ext uri="{FF2B5EF4-FFF2-40B4-BE49-F238E27FC236}">
                <a16:creationId xmlns:a16="http://schemas.microsoft.com/office/drawing/2014/main" id="{4F1C7AC4-7A59-8BCE-7EBE-6CC6E2221917}"/>
              </a:ext>
            </a:extLst>
          </p:cNvPr>
          <p:cNvPicPr>
            <a:picLocks noChangeAspect="1"/>
          </p:cNvPicPr>
          <p:nvPr/>
        </p:nvPicPr>
        <p:blipFill>
          <a:blip r:embed="rId3"/>
          <a:stretch>
            <a:fillRect/>
          </a:stretch>
        </p:blipFill>
        <p:spPr>
          <a:xfrm>
            <a:off x="7227233" y="2164145"/>
            <a:ext cx="3810532" cy="1657581"/>
          </a:xfrm>
          <a:prstGeom prst="rect">
            <a:avLst/>
          </a:prstGeom>
        </p:spPr>
      </p:pic>
    </p:spTree>
    <p:extLst>
      <p:ext uri="{BB962C8B-B14F-4D97-AF65-F5344CB8AC3E}">
        <p14:creationId xmlns:p14="http://schemas.microsoft.com/office/powerpoint/2010/main" val="2132440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D5C4-8EEC-5485-2A01-B7D3C3A659CA}"/>
              </a:ext>
            </a:extLst>
          </p:cNvPr>
          <p:cNvSpPr>
            <a:spLocks noGrp="1"/>
          </p:cNvSpPr>
          <p:nvPr>
            <p:ph type="title"/>
          </p:nvPr>
        </p:nvSpPr>
        <p:spPr>
          <a:xfrm>
            <a:off x="2942003" y="-12374"/>
            <a:ext cx="7863858" cy="1325563"/>
          </a:xfrm>
        </p:spPr>
        <p:txBody>
          <a:bodyPr/>
          <a:lstStyle/>
          <a:p>
            <a:r>
              <a:rPr lang="en-IN" u="sng" dirty="0">
                <a:latin typeface="Times New Roman" panose="02020603050405020304" pitchFamily="18" charset="0"/>
                <a:cs typeface="Times New Roman" panose="02020603050405020304" pitchFamily="18" charset="0"/>
              </a:rPr>
              <a:t>Employee Performance</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CDFF649-B4D5-DFF7-08F1-D0390B0BD872}"/>
              </a:ext>
            </a:extLst>
          </p:cNvPr>
          <p:cNvSpPr>
            <a:spLocks noGrp="1"/>
          </p:cNvSpPr>
          <p:nvPr>
            <p:ph type="body" idx="1"/>
          </p:nvPr>
        </p:nvSpPr>
        <p:spPr>
          <a:xfrm>
            <a:off x="0" y="1690688"/>
            <a:ext cx="113538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returns the </a:t>
            </a:r>
            <a:r>
              <a:rPr lang="en-IN" sz="2000" b="1" dirty="0">
                <a:latin typeface="Times New Roman" panose="02020603050405020304" pitchFamily="18" charset="0"/>
                <a:cs typeface="Times New Roman" panose="02020603050405020304" pitchFamily="18" charset="0"/>
              </a:rPr>
              <a:t>number of unique employees who have processed orders</a:t>
            </a:r>
            <a:r>
              <a:rPr lang="en-IN" sz="2000" dirty="0">
                <a:latin typeface="Times New Roman" panose="02020603050405020304" pitchFamily="18" charset="0"/>
                <a:cs typeface="Times New Roman" panose="02020603050405020304" pitchFamily="18" charset="0"/>
              </a:rPr>
              <a:t> by counting distinct </a:t>
            </a:r>
            <a:r>
              <a:rPr lang="en-IN" sz="2000" dirty="0" err="1">
                <a:latin typeface="Times New Roman" panose="02020603050405020304" pitchFamily="18" charset="0"/>
                <a:cs typeface="Times New Roman" panose="02020603050405020304" pitchFamily="18" charset="0"/>
              </a:rPr>
              <a:t>emp_id</a:t>
            </a:r>
            <a:r>
              <a:rPr lang="en-IN" sz="2000" dirty="0">
                <a:latin typeface="Times New Roman" panose="02020603050405020304" pitchFamily="18" charset="0"/>
                <a:cs typeface="Times New Roman" panose="02020603050405020304" pitchFamily="18" charset="0"/>
              </a:rPr>
              <a:t> values from the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a:t>
            </a:r>
          </a:p>
          <a:p>
            <a:pPr marL="114300" indent="0">
              <a:buNone/>
            </a:pPr>
            <a:r>
              <a:rPr lang="en-IN" sz="20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E59A8C5-D006-FFA2-4C1C-3407677B078F}"/>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1BAEB68-E76A-3DD7-2D48-16065C758AAC}"/>
              </a:ext>
            </a:extLst>
          </p:cNvPr>
          <p:cNvPicPr>
            <a:picLocks noChangeAspect="1"/>
          </p:cNvPicPr>
          <p:nvPr/>
        </p:nvPicPr>
        <p:blipFill>
          <a:blip r:embed="rId2"/>
          <a:stretch>
            <a:fillRect/>
          </a:stretch>
        </p:blipFill>
        <p:spPr>
          <a:xfrm>
            <a:off x="7195382" y="2230329"/>
            <a:ext cx="3610479" cy="1571844"/>
          </a:xfrm>
          <a:prstGeom prst="rect">
            <a:avLst/>
          </a:prstGeom>
        </p:spPr>
      </p:pic>
      <p:pic>
        <p:nvPicPr>
          <p:cNvPr id="8" name="Picture 7">
            <a:extLst>
              <a:ext uri="{FF2B5EF4-FFF2-40B4-BE49-F238E27FC236}">
                <a16:creationId xmlns:a16="http://schemas.microsoft.com/office/drawing/2014/main" id="{23D70E5C-8DBA-F5EB-9D58-23BF3BF6829D}"/>
              </a:ext>
            </a:extLst>
          </p:cNvPr>
          <p:cNvPicPr>
            <a:picLocks noChangeAspect="1"/>
          </p:cNvPicPr>
          <p:nvPr/>
        </p:nvPicPr>
        <p:blipFill>
          <a:blip r:embed="rId3"/>
          <a:stretch>
            <a:fillRect/>
          </a:stretch>
        </p:blipFill>
        <p:spPr>
          <a:xfrm>
            <a:off x="136855" y="2261253"/>
            <a:ext cx="4115374" cy="523948"/>
          </a:xfrm>
          <a:prstGeom prst="rect">
            <a:avLst/>
          </a:prstGeom>
        </p:spPr>
      </p:pic>
      <p:sp>
        <p:nvSpPr>
          <p:cNvPr id="5" name="TextBox 4">
            <a:extLst>
              <a:ext uri="{FF2B5EF4-FFF2-40B4-BE49-F238E27FC236}">
                <a16:creationId xmlns:a16="http://schemas.microsoft.com/office/drawing/2014/main" id="{EDA5CEE5-340F-4638-D008-A6A75DAFD148}"/>
              </a:ext>
            </a:extLst>
          </p:cNvPr>
          <p:cNvSpPr txBox="1"/>
          <p:nvPr/>
        </p:nvSpPr>
        <p:spPr>
          <a:xfrm>
            <a:off x="311499" y="1065125"/>
            <a:ext cx="5938576"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employees have processed orders?</a:t>
            </a:r>
            <a:endParaRPr lang="en-IN" sz="2400" dirty="0">
              <a:solidFill>
                <a:srgbClr val="FF0000"/>
              </a:solidFill>
            </a:endParaRPr>
          </a:p>
        </p:txBody>
      </p:sp>
    </p:spTree>
    <p:extLst>
      <p:ext uri="{BB962C8B-B14F-4D97-AF65-F5344CB8AC3E}">
        <p14:creationId xmlns:p14="http://schemas.microsoft.com/office/powerpoint/2010/main" val="2010408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4B4C-AA1E-BCBB-2220-0AD9A63D676D}"/>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employees have handled the most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20A72F3-D83E-B3BA-C7CF-19FDE258FF09}"/>
              </a:ext>
            </a:extLst>
          </p:cNvPr>
          <p:cNvSpPr>
            <a:spLocks noGrp="1"/>
          </p:cNvSpPr>
          <p:nvPr>
            <p:ph type="body" idx="1"/>
          </p:nvPr>
        </p:nvSpPr>
        <p:spPr>
          <a:xfrm>
            <a:off x="0" y="1328468"/>
            <a:ext cx="12192000" cy="484849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a:t>
            </a:r>
            <a:r>
              <a:rPr lang="en-IN" sz="2000" b="1" dirty="0">
                <a:latin typeface="Times New Roman" panose="02020603050405020304" pitchFamily="18" charset="0"/>
                <a:cs typeface="Times New Roman" panose="02020603050405020304" pitchFamily="18" charset="0"/>
              </a:rPr>
              <a:t>employees who have handled the most orders</a:t>
            </a:r>
            <a:r>
              <a:rPr lang="en-IN" sz="2000" dirty="0">
                <a:latin typeface="Times New Roman" panose="02020603050405020304" pitchFamily="18" charset="0"/>
                <a:cs typeface="Times New Roman" panose="02020603050405020304" pitchFamily="18" charset="0"/>
              </a:rPr>
              <a:t>. It joins employees with orders, counts the orders per employee, groups by employee, and orders the results in descending order of total orders.</a:t>
            </a: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817D90A-C0F9-C6AD-4663-52AAA2EABA15}"/>
              </a:ext>
            </a:extLst>
          </p:cNvPr>
          <p:cNvSpPr>
            <a:spLocks noGrp="1"/>
          </p:cNvSpPr>
          <p:nvPr>
            <p:ph type="body" idx="4294967295"/>
          </p:nvPr>
        </p:nvSpPr>
        <p:spPr>
          <a:xfrm>
            <a:off x="7010400" y="1328468"/>
            <a:ext cx="5181600" cy="484849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25504-2141-86AB-A329-6A4E82F56997}"/>
              </a:ext>
            </a:extLst>
          </p:cNvPr>
          <p:cNvPicPr>
            <a:picLocks noChangeAspect="1"/>
          </p:cNvPicPr>
          <p:nvPr/>
        </p:nvPicPr>
        <p:blipFill>
          <a:blip r:embed="rId2"/>
          <a:stretch>
            <a:fillRect/>
          </a:stretch>
        </p:blipFill>
        <p:spPr>
          <a:xfrm>
            <a:off x="7212042" y="1766501"/>
            <a:ext cx="3858163" cy="2962688"/>
          </a:xfrm>
          <a:prstGeom prst="rect">
            <a:avLst/>
          </a:prstGeom>
        </p:spPr>
      </p:pic>
      <p:pic>
        <p:nvPicPr>
          <p:cNvPr id="8" name="Picture 7">
            <a:extLst>
              <a:ext uri="{FF2B5EF4-FFF2-40B4-BE49-F238E27FC236}">
                <a16:creationId xmlns:a16="http://schemas.microsoft.com/office/drawing/2014/main" id="{8D168448-9BAF-AF63-53C6-05717ADF504D}"/>
              </a:ext>
            </a:extLst>
          </p:cNvPr>
          <p:cNvPicPr>
            <a:picLocks noChangeAspect="1"/>
          </p:cNvPicPr>
          <p:nvPr/>
        </p:nvPicPr>
        <p:blipFill>
          <a:blip r:embed="rId3"/>
          <a:stretch>
            <a:fillRect/>
          </a:stretch>
        </p:blipFill>
        <p:spPr>
          <a:xfrm>
            <a:off x="192904" y="1842962"/>
            <a:ext cx="2886478" cy="2000106"/>
          </a:xfrm>
          <a:prstGeom prst="rect">
            <a:avLst/>
          </a:prstGeom>
        </p:spPr>
      </p:pic>
    </p:spTree>
    <p:extLst>
      <p:ext uri="{BB962C8B-B14F-4D97-AF65-F5344CB8AC3E}">
        <p14:creationId xmlns:p14="http://schemas.microsoft.com/office/powerpoint/2010/main" val="349949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DD3-1018-D239-1FB6-A4E5FAD06709}"/>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sales value processed by each employee?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4A5A135-6B96-C687-82DB-5AAF41505BF0}"/>
              </a:ext>
            </a:extLst>
          </p:cNvPr>
          <p:cNvSpPr>
            <a:spLocks noGrp="1"/>
          </p:cNvSpPr>
          <p:nvPr>
            <p:ph type="body" idx="1"/>
          </p:nvPr>
        </p:nvSpPr>
        <p:spPr>
          <a:xfrm>
            <a:off x="0" y="1406106"/>
            <a:ext cx="12192000" cy="4770857"/>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total sales value processed by each employee</a:t>
            </a:r>
            <a:r>
              <a:rPr lang="en-IN" sz="2000" dirty="0">
                <a:latin typeface="Times New Roman" panose="02020603050405020304" pitchFamily="18" charset="0"/>
                <a:cs typeface="Times New Roman" panose="02020603050405020304" pitchFamily="18" charset="0"/>
              </a:rPr>
              <a:t>. It joins employees with orders and order details, sums up the </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for all orders handled by each employee, groups the results by employee, and orders them from highest to lowest sales.</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3D87F4F-8A9C-341C-D4C1-1FEFB05897F7}"/>
              </a:ext>
            </a:extLst>
          </p:cNvPr>
          <p:cNvSpPr>
            <a:spLocks noGrp="1"/>
          </p:cNvSpPr>
          <p:nvPr>
            <p:ph type="body" idx="4294967295"/>
          </p:nvPr>
        </p:nvSpPr>
        <p:spPr>
          <a:xfrm>
            <a:off x="7010400" y="1406106"/>
            <a:ext cx="5181600" cy="4770857"/>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44A246-CEE3-70C4-A4D7-5A97FA28A84C}"/>
              </a:ext>
            </a:extLst>
          </p:cNvPr>
          <p:cNvPicPr>
            <a:picLocks noChangeAspect="1"/>
          </p:cNvPicPr>
          <p:nvPr/>
        </p:nvPicPr>
        <p:blipFill>
          <a:blip r:embed="rId2"/>
          <a:stretch>
            <a:fillRect/>
          </a:stretch>
        </p:blipFill>
        <p:spPr>
          <a:xfrm>
            <a:off x="7226537" y="1894548"/>
            <a:ext cx="3667637" cy="2753109"/>
          </a:xfrm>
          <a:prstGeom prst="rect">
            <a:avLst/>
          </a:prstGeom>
        </p:spPr>
      </p:pic>
      <p:pic>
        <p:nvPicPr>
          <p:cNvPr id="8" name="Picture 7">
            <a:extLst>
              <a:ext uri="{FF2B5EF4-FFF2-40B4-BE49-F238E27FC236}">
                <a16:creationId xmlns:a16="http://schemas.microsoft.com/office/drawing/2014/main" id="{8B1680D3-1446-B037-0171-5515FD6A5743}"/>
              </a:ext>
            </a:extLst>
          </p:cNvPr>
          <p:cNvPicPr>
            <a:picLocks noChangeAspect="1"/>
          </p:cNvPicPr>
          <p:nvPr/>
        </p:nvPicPr>
        <p:blipFill>
          <a:blip r:embed="rId3"/>
          <a:stretch>
            <a:fillRect/>
          </a:stretch>
        </p:blipFill>
        <p:spPr>
          <a:xfrm>
            <a:off x="284249" y="1972186"/>
            <a:ext cx="3677163" cy="2029108"/>
          </a:xfrm>
          <a:prstGeom prst="rect">
            <a:avLst/>
          </a:prstGeom>
        </p:spPr>
      </p:pic>
    </p:spTree>
    <p:extLst>
      <p:ext uri="{BB962C8B-B14F-4D97-AF65-F5344CB8AC3E}">
        <p14:creationId xmlns:p14="http://schemas.microsoft.com/office/powerpoint/2010/main" val="324372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using a tablet in a store&#10;&#10;AI-generated content may be incorrect.">
            <a:extLst>
              <a:ext uri="{FF2B5EF4-FFF2-40B4-BE49-F238E27FC236}">
                <a16:creationId xmlns:a16="http://schemas.microsoft.com/office/drawing/2014/main" id="{50E497B1-932E-DA83-37E1-74AA602518F6}"/>
              </a:ext>
            </a:extLst>
          </p:cNvPr>
          <p:cNvPicPr>
            <a:picLocks noChangeAspect="1"/>
          </p:cNvPicPr>
          <p:nvPr/>
        </p:nvPicPr>
        <p:blipFill>
          <a:blip r:embed="rId2"/>
          <a:stretch>
            <a:fillRect/>
          </a:stretch>
        </p:blipFill>
        <p:spPr>
          <a:xfrm>
            <a:off x="0" y="-622997"/>
            <a:ext cx="12192000" cy="6858000"/>
          </a:xfrm>
          <a:prstGeom prst="rect">
            <a:avLst/>
          </a:prstGeom>
        </p:spPr>
      </p:pic>
      <p:sp>
        <p:nvSpPr>
          <p:cNvPr id="4" name="TextBox 3">
            <a:extLst>
              <a:ext uri="{FF2B5EF4-FFF2-40B4-BE49-F238E27FC236}">
                <a16:creationId xmlns:a16="http://schemas.microsoft.com/office/drawing/2014/main" id="{A96FA939-586A-5F2E-B9C7-98B67A4630D2}"/>
              </a:ext>
            </a:extLst>
          </p:cNvPr>
          <p:cNvSpPr txBox="1"/>
          <p:nvPr/>
        </p:nvSpPr>
        <p:spPr>
          <a:xfrm>
            <a:off x="4483239" y="0"/>
            <a:ext cx="3505200" cy="584775"/>
          </a:xfrm>
          <a:prstGeom prst="rect">
            <a:avLst/>
          </a:prstGeom>
          <a:noFill/>
        </p:spPr>
        <p:txBody>
          <a:bodyPr wrap="square" rtlCol="0">
            <a:spAutoFit/>
          </a:bodyPr>
          <a:lstStyle/>
          <a:p>
            <a:r>
              <a:rPr lang="en-US" sz="3200" b="1" dirty="0"/>
              <a:t>INTRODUCTION</a:t>
            </a:r>
            <a:endParaRPr lang="en-IN" sz="3200" b="1" dirty="0"/>
          </a:p>
        </p:txBody>
      </p:sp>
    </p:spTree>
    <p:extLst>
      <p:ext uri="{BB962C8B-B14F-4D97-AF65-F5344CB8AC3E}">
        <p14:creationId xmlns:p14="http://schemas.microsoft.com/office/powerpoint/2010/main" val="1447059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8634-D011-1C5A-A40F-D322128843F2}"/>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order value handled per employee?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BE413A0-8058-4C1B-54A9-67987B70718E}"/>
              </a:ext>
            </a:extLst>
          </p:cNvPr>
          <p:cNvSpPr>
            <a:spLocks noGrp="1"/>
          </p:cNvSpPr>
          <p:nvPr>
            <p:ph type="body" idx="1"/>
          </p:nvPr>
        </p:nvSpPr>
        <p:spPr>
          <a:xfrm>
            <a:off x="0" y="1345721"/>
            <a:ext cx="12192000" cy="483124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order value handled by each employee</a:t>
            </a:r>
            <a:r>
              <a:rPr lang="en-IN" sz="2000" dirty="0">
                <a:latin typeface="Times New Roman" panose="02020603050405020304" pitchFamily="18" charset="0"/>
                <a:cs typeface="Times New Roman" panose="02020603050405020304" pitchFamily="18" charset="0"/>
              </a:rPr>
              <a:t>. It sums the total sales per employee and divides by the number of orders they processed, rounding the result to two decimal places, then orders employees from highest to lowest average order value.</a:t>
            </a: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E818F4C-C133-015B-0F56-4702E39435B0}"/>
              </a:ext>
            </a:extLst>
          </p:cNvPr>
          <p:cNvSpPr>
            <a:spLocks noGrp="1"/>
          </p:cNvSpPr>
          <p:nvPr>
            <p:ph type="body" idx="4294967295"/>
          </p:nvPr>
        </p:nvSpPr>
        <p:spPr>
          <a:xfrm>
            <a:off x="7010400" y="1345721"/>
            <a:ext cx="5181600" cy="483124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4BF08A-2008-6E04-6B2A-3761478754E5}"/>
              </a:ext>
            </a:extLst>
          </p:cNvPr>
          <p:cNvPicPr>
            <a:picLocks noChangeAspect="1"/>
          </p:cNvPicPr>
          <p:nvPr/>
        </p:nvPicPr>
        <p:blipFill>
          <a:blip r:embed="rId2"/>
          <a:stretch>
            <a:fillRect/>
          </a:stretch>
        </p:blipFill>
        <p:spPr>
          <a:xfrm>
            <a:off x="7209847" y="1825625"/>
            <a:ext cx="4143953" cy="2924583"/>
          </a:xfrm>
          <a:prstGeom prst="rect">
            <a:avLst/>
          </a:prstGeom>
        </p:spPr>
      </p:pic>
      <p:pic>
        <p:nvPicPr>
          <p:cNvPr id="8" name="Picture 7">
            <a:extLst>
              <a:ext uri="{FF2B5EF4-FFF2-40B4-BE49-F238E27FC236}">
                <a16:creationId xmlns:a16="http://schemas.microsoft.com/office/drawing/2014/main" id="{9D5DE570-8FE5-57BA-4CED-6A6EF2F1B221}"/>
              </a:ext>
            </a:extLst>
          </p:cNvPr>
          <p:cNvPicPr>
            <a:picLocks noChangeAspect="1"/>
          </p:cNvPicPr>
          <p:nvPr/>
        </p:nvPicPr>
        <p:blipFill>
          <a:blip r:embed="rId3"/>
          <a:stretch>
            <a:fillRect/>
          </a:stretch>
        </p:blipFill>
        <p:spPr>
          <a:xfrm>
            <a:off x="167888" y="1825625"/>
            <a:ext cx="4954766" cy="2076740"/>
          </a:xfrm>
          <a:prstGeom prst="rect">
            <a:avLst/>
          </a:prstGeom>
        </p:spPr>
      </p:pic>
    </p:spTree>
    <p:extLst>
      <p:ext uri="{BB962C8B-B14F-4D97-AF65-F5344CB8AC3E}">
        <p14:creationId xmlns:p14="http://schemas.microsoft.com/office/powerpoint/2010/main" val="2247071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F0F2-D9C0-6008-13A2-82F172DCDABB}"/>
              </a:ext>
            </a:extLst>
          </p:cNvPr>
          <p:cNvSpPr>
            <a:spLocks noGrp="1"/>
          </p:cNvSpPr>
          <p:nvPr>
            <p:ph type="title"/>
          </p:nvPr>
        </p:nvSpPr>
        <p:spPr>
          <a:xfrm>
            <a:off x="2908160" y="-97100"/>
            <a:ext cx="6024824" cy="1325563"/>
          </a:xfrm>
        </p:spPr>
        <p:txBody>
          <a:bodyPr>
            <a:normAutofit/>
          </a:bodyPr>
          <a:lstStyle/>
          <a:p>
            <a:r>
              <a:rPr lang="en-IN" u="sng" dirty="0">
                <a:latin typeface="Times New Roman" panose="02020603050405020304" pitchFamily="18" charset="0"/>
                <a:cs typeface="Times New Roman" panose="02020603050405020304" pitchFamily="18" charset="0"/>
              </a:rPr>
              <a:t>Order Details Deep Dive</a:t>
            </a:r>
            <a:br>
              <a:rPr lang="en-IN" u="sng"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561DE38-EC86-0BD6-7E96-78DB34B5CB2B}"/>
              </a:ext>
            </a:extLst>
          </p:cNvPr>
          <p:cNvSpPr>
            <a:spLocks noGrp="1"/>
          </p:cNvSpPr>
          <p:nvPr>
            <p:ph type="body" idx="1"/>
          </p:nvPr>
        </p:nvSpPr>
        <p:spPr>
          <a:xfrm>
            <a:off x="0" y="1825625"/>
            <a:ext cx="121920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shows the </a:t>
            </a:r>
            <a:r>
              <a:rPr lang="en-IN" sz="2000" b="1" dirty="0">
                <a:latin typeface="Times New Roman" panose="02020603050405020304" pitchFamily="18" charset="0"/>
                <a:cs typeface="Times New Roman" panose="02020603050405020304" pitchFamily="18" charset="0"/>
              </a:rPr>
              <a:t>relationship between quantity ordered and total price</a:t>
            </a:r>
            <a:r>
              <a:rPr lang="en-IN" sz="2000" dirty="0">
                <a:latin typeface="Times New Roman" panose="02020603050405020304" pitchFamily="18" charset="0"/>
                <a:cs typeface="Times New Roman" panose="02020603050405020304" pitchFamily="18" charset="0"/>
              </a:rPr>
              <a:t>. It groups orders by quantity, calculates the average total price for each quantity, and orders the results to reveal how increasing order quantities affect the total price.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341F9F4C-76F7-E048-8B08-20607CD1E9BE}"/>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68A8F99-EB39-B428-8E82-288725BC9EDE}"/>
              </a:ext>
            </a:extLst>
          </p:cNvPr>
          <p:cNvPicPr>
            <a:picLocks noChangeAspect="1"/>
          </p:cNvPicPr>
          <p:nvPr/>
        </p:nvPicPr>
        <p:blipFill>
          <a:blip r:embed="rId2"/>
          <a:stretch>
            <a:fillRect/>
          </a:stretch>
        </p:blipFill>
        <p:spPr>
          <a:xfrm>
            <a:off x="7189300" y="2416354"/>
            <a:ext cx="2695951" cy="1714739"/>
          </a:xfrm>
          <a:prstGeom prst="rect">
            <a:avLst/>
          </a:prstGeom>
        </p:spPr>
      </p:pic>
      <p:pic>
        <p:nvPicPr>
          <p:cNvPr id="8" name="Picture 7">
            <a:extLst>
              <a:ext uri="{FF2B5EF4-FFF2-40B4-BE49-F238E27FC236}">
                <a16:creationId xmlns:a16="http://schemas.microsoft.com/office/drawing/2014/main" id="{FDDB6E7F-C73C-4852-D1AA-B8A6282B9F41}"/>
              </a:ext>
            </a:extLst>
          </p:cNvPr>
          <p:cNvPicPr>
            <a:picLocks noChangeAspect="1"/>
          </p:cNvPicPr>
          <p:nvPr/>
        </p:nvPicPr>
        <p:blipFill>
          <a:blip r:embed="rId3"/>
          <a:stretch>
            <a:fillRect/>
          </a:stretch>
        </p:blipFill>
        <p:spPr>
          <a:xfrm>
            <a:off x="219774" y="2303311"/>
            <a:ext cx="4143953" cy="866896"/>
          </a:xfrm>
          <a:prstGeom prst="rect">
            <a:avLst/>
          </a:prstGeom>
        </p:spPr>
      </p:pic>
      <p:sp>
        <p:nvSpPr>
          <p:cNvPr id="5" name="TextBox 4">
            <a:extLst>
              <a:ext uri="{FF2B5EF4-FFF2-40B4-BE49-F238E27FC236}">
                <a16:creationId xmlns:a16="http://schemas.microsoft.com/office/drawing/2014/main" id="{F7A0FEE1-ACE7-AD33-4ADA-60C00F4AEE1D}"/>
              </a:ext>
            </a:extLst>
          </p:cNvPr>
          <p:cNvSpPr txBox="1"/>
          <p:nvPr/>
        </p:nvSpPr>
        <p:spPr>
          <a:xfrm>
            <a:off x="166998" y="1228463"/>
            <a:ext cx="837027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What is the relationship between quantity ordered and total price?</a:t>
            </a:r>
            <a:endParaRPr lang="en-IN" sz="2400" dirty="0">
              <a:solidFill>
                <a:srgbClr val="FF0000"/>
              </a:solidFill>
            </a:endParaRPr>
          </a:p>
        </p:txBody>
      </p:sp>
    </p:spTree>
    <p:extLst>
      <p:ext uri="{BB962C8B-B14F-4D97-AF65-F5344CB8AC3E}">
        <p14:creationId xmlns:p14="http://schemas.microsoft.com/office/powerpoint/2010/main" val="286795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2CF4-EA8D-950B-1FE8-6898C412FE53}"/>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quantity ordered per product?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8DE1EFD-99CF-376C-0BF8-F6B0939A9A2C}"/>
              </a:ext>
            </a:extLst>
          </p:cNvPr>
          <p:cNvSpPr>
            <a:spLocks noGrp="1"/>
          </p:cNvSpPr>
          <p:nvPr>
            <p:ph type="body" idx="1"/>
          </p:nvPr>
        </p:nvSpPr>
        <p:spPr>
          <a:xfrm>
            <a:off x="0" y="1431985"/>
            <a:ext cx="12192000" cy="4744978"/>
          </a:xfrm>
        </p:spPr>
        <p:txBody>
          <a:bodyPr>
            <a:normAutofit fontScale="92500"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calculates the </a:t>
            </a:r>
            <a:r>
              <a:rPr lang="en-IN" sz="2200" b="1" dirty="0">
                <a:latin typeface="Times New Roman" panose="02020603050405020304" pitchFamily="18" charset="0"/>
                <a:cs typeface="Times New Roman" panose="02020603050405020304" pitchFamily="18" charset="0"/>
              </a:rPr>
              <a:t>average quantity ordered for each product</a:t>
            </a:r>
            <a:r>
              <a:rPr lang="en-IN" sz="2200" dirty="0">
                <a:latin typeface="Times New Roman" panose="02020603050405020304" pitchFamily="18" charset="0"/>
                <a:cs typeface="Times New Roman" panose="02020603050405020304" pitchFamily="18" charset="0"/>
              </a:rPr>
              <a:t>. It joins order details with products, computes the average quantity using AVG(quantity), groups results by product, and orders them from highest to lowest average quantity.</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01840FA-34AB-1793-F561-1F4CD761843B}"/>
              </a:ext>
            </a:extLst>
          </p:cNvPr>
          <p:cNvSpPr>
            <a:spLocks noGrp="1"/>
          </p:cNvSpPr>
          <p:nvPr>
            <p:ph type="body" idx="4294967295"/>
          </p:nvPr>
        </p:nvSpPr>
        <p:spPr>
          <a:xfrm>
            <a:off x="7010400" y="1431985"/>
            <a:ext cx="5181600" cy="474497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65E77F3-48E5-5495-3A66-50D698706CDA}"/>
              </a:ext>
            </a:extLst>
          </p:cNvPr>
          <p:cNvPicPr>
            <a:picLocks noChangeAspect="1"/>
          </p:cNvPicPr>
          <p:nvPr/>
        </p:nvPicPr>
        <p:blipFill>
          <a:blip r:embed="rId2"/>
          <a:stretch>
            <a:fillRect/>
          </a:stretch>
        </p:blipFill>
        <p:spPr>
          <a:xfrm>
            <a:off x="7165620" y="1894889"/>
            <a:ext cx="4658375" cy="2720243"/>
          </a:xfrm>
          <a:prstGeom prst="rect">
            <a:avLst/>
          </a:prstGeom>
        </p:spPr>
      </p:pic>
      <p:pic>
        <p:nvPicPr>
          <p:cNvPr id="8" name="Picture 7">
            <a:extLst>
              <a:ext uri="{FF2B5EF4-FFF2-40B4-BE49-F238E27FC236}">
                <a16:creationId xmlns:a16="http://schemas.microsoft.com/office/drawing/2014/main" id="{90E54BD6-FD35-CF55-B898-EFCBFC5175E9}"/>
              </a:ext>
            </a:extLst>
          </p:cNvPr>
          <p:cNvPicPr>
            <a:picLocks noChangeAspect="1"/>
          </p:cNvPicPr>
          <p:nvPr/>
        </p:nvPicPr>
        <p:blipFill>
          <a:blip r:embed="rId3"/>
          <a:stretch>
            <a:fillRect/>
          </a:stretch>
        </p:blipFill>
        <p:spPr>
          <a:xfrm>
            <a:off x="267623" y="1975419"/>
            <a:ext cx="3496163" cy="1829055"/>
          </a:xfrm>
          <a:prstGeom prst="rect">
            <a:avLst/>
          </a:prstGeom>
        </p:spPr>
      </p:pic>
    </p:spTree>
    <p:extLst>
      <p:ext uri="{BB962C8B-B14F-4D97-AF65-F5344CB8AC3E}">
        <p14:creationId xmlns:p14="http://schemas.microsoft.com/office/powerpoint/2010/main" val="3563277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71BC-5A9F-C115-D1AD-A97373F41DD9}"/>
              </a:ext>
            </a:extLst>
          </p:cNvPr>
          <p:cNvSpPr>
            <a:spLocks noGrp="1"/>
          </p:cNvSpPr>
          <p:nvPr>
            <p:ph type="title"/>
          </p:nvPr>
        </p:nvSpPr>
        <p:spPr>
          <a:xfrm>
            <a:off x="838200" y="41272"/>
            <a:ext cx="10515600" cy="997164"/>
          </a:xfrm>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does the unit price vary across products and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47FCF0-D0FF-9AF9-F760-2888794EAA49}"/>
              </a:ext>
            </a:extLst>
          </p:cNvPr>
          <p:cNvSpPr>
            <a:spLocks noGrp="1"/>
          </p:cNvSpPr>
          <p:nvPr>
            <p:ph type="body" idx="1"/>
          </p:nvPr>
        </p:nvSpPr>
        <p:spPr>
          <a:xfrm>
            <a:off x="0" y="793630"/>
            <a:ext cx="11353800" cy="5699245"/>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r>
              <a:rPr lang="en-IN" sz="1900" dirty="0">
                <a:latin typeface="Times New Roman" panose="02020603050405020304" pitchFamily="18" charset="0"/>
                <a:cs typeface="Times New Roman" panose="02020603050405020304" pitchFamily="18" charset="0"/>
              </a:rPr>
              <a:t>The first query shows the </a:t>
            </a:r>
            <a:r>
              <a:rPr lang="en-IN" sz="1900" b="1" dirty="0">
                <a:latin typeface="Times New Roman" panose="02020603050405020304" pitchFamily="18" charset="0"/>
                <a:cs typeface="Times New Roman" panose="02020603050405020304" pitchFamily="18" charset="0"/>
              </a:rPr>
              <a:t>price variation for each product</a:t>
            </a:r>
            <a:r>
              <a:rPr lang="en-IN" sz="1900" dirty="0">
                <a:latin typeface="Times New Roman" panose="02020603050405020304" pitchFamily="18" charset="0"/>
                <a:cs typeface="Times New Roman" panose="02020603050405020304" pitchFamily="18" charset="0"/>
              </a:rPr>
              <a:t>, including the minimum, maximum, and average price across all orders, helping understand product pricing trends.</a:t>
            </a:r>
          </a:p>
          <a:p>
            <a:r>
              <a:rPr lang="en-IN" sz="1900" dirty="0">
                <a:latin typeface="Times New Roman" panose="02020603050405020304" pitchFamily="18" charset="0"/>
                <a:cs typeface="Times New Roman" panose="02020603050405020304" pitchFamily="18" charset="0"/>
              </a:rPr>
              <a:t>The second query provides the </a:t>
            </a:r>
            <a:r>
              <a:rPr lang="en-IN" sz="1900" b="1" dirty="0">
                <a:latin typeface="Times New Roman" panose="02020603050405020304" pitchFamily="18" charset="0"/>
                <a:cs typeface="Times New Roman" panose="02020603050405020304" pitchFamily="18" charset="0"/>
              </a:rPr>
              <a:t>price statistics per order</a:t>
            </a:r>
            <a:r>
              <a:rPr lang="en-IN" sz="1900" dirty="0">
                <a:latin typeface="Times New Roman" panose="02020603050405020304" pitchFamily="18" charset="0"/>
                <a:cs typeface="Times New Roman" panose="02020603050405020304" pitchFamily="18" charset="0"/>
              </a:rPr>
              <a:t>, including the number of distinct products, minimum, maximum, and average price within each order, highlighting how order composition affects pricing.</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CC547C1-C533-D420-5AB6-650F61E4A209}"/>
              </a:ext>
            </a:extLst>
          </p:cNvPr>
          <p:cNvSpPr>
            <a:spLocks noGrp="1"/>
          </p:cNvSpPr>
          <p:nvPr>
            <p:ph type="body" idx="4294967295"/>
          </p:nvPr>
        </p:nvSpPr>
        <p:spPr>
          <a:xfrm>
            <a:off x="7010400" y="793630"/>
            <a:ext cx="5181600" cy="538333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AE47325-2D8E-E567-E8E2-4677F425C8CE}"/>
              </a:ext>
            </a:extLst>
          </p:cNvPr>
          <p:cNvPicPr>
            <a:picLocks noChangeAspect="1"/>
          </p:cNvPicPr>
          <p:nvPr/>
        </p:nvPicPr>
        <p:blipFill>
          <a:blip r:embed="rId2"/>
          <a:stretch>
            <a:fillRect/>
          </a:stretch>
        </p:blipFill>
        <p:spPr>
          <a:xfrm>
            <a:off x="175685" y="1290249"/>
            <a:ext cx="2667468" cy="2353003"/>
          </a:xfrm>
          <a:prstGeom prst="rect">
            <a:avLst/>
          </a:prstGeom>
        </p:spPr>
      </p:pic>
      <p:pic>
        <p:nvPicPr>
          <p:cNvPr id="8" name="Picture 7">
            <a:extLst>
              <a:ext uri="{FF2B5EF4-FFF2-40B4-BE49-F238E27FC236}">
                <a16:creationId xmlns:a16="http://schemas.microsoft.com/office/drawing/2014/main" id="{A059CD89-9569-9259-71E0-67D4270256A9}"/>
              </a:ext>
            </a:extLst>
          </p:cNvPr>
          <p:cNvPicPr>
            <a:picLocks noChangeAspect="1"/>
          </p:cNvPicPr>
          <p:nvPr/>
        </p:nvPicPr>
        <p:blipFill>
          <a:blip r:embed="rId3"/>
          <a:stretch>
            <a:fillRect/>
          </a:stretch>
        </p:blipFill>
        <p:spPr>
          <a:xfrm>
            <a:off x="3097274" y="1354347"/>
            <a:ext cx="2667468" cy="2143424"/>
          </a:xfrm>
          <a:prstGeom prst="rect">
            <a:avLst/>
          </a:prstGeom>
        </p:spPr>
      </p:pic>
      <p:pic>
        <p:nvPicPr>
          <p:cNvPr id="10" name="Picture 9">
            <a:extLst>
              <a:ext uri="{FF2B5EF4-FFF2-40B4-BE49-F238E27FC236}">
                <a16:creationId xmlns:a16="http://schemas.microsoft.com/office/drawing/2014/main" id="{CF8E24A4-7EF2-AB04-37D0-011BEDE35D64}"/>
              </a:ext>
            </a:extLst>
          </p:cNvPr>
          <p:cNvPicPr>
            <a:picLocks noChangeAspect="1"/>
          </p:cNvPicPr>
          <p:nvPr/>
        </p:nvPicPr>
        <p:blipFill>
          <a:blip r:embed="rId4"/>
          <a:srcRect r="6446"/>
          <a:stretch>
            <a:fillRect/>
          </a:stretch>
        </p:blipFill>
        <p:spPr>
          <a:xfrm>
            <a:off x="6352360" y="1290249"/>
            <a:ext cx="5463204" cy="1649418"/>
          </a:xfrm>
          <a:prstGeom prst="rect">
            <a:avLst/>
          </a:prstGeom>
        </p:spPr>
      </p:pic>
      <p:pic>
        <p:nvPicPr>
          <p:cNvPr id="12" name="Picture 11">
            <a:extLst>
              <a:ext uri="{FF2B5EF4-FFF2-40B4-BE49-F238E27FC236}">
                <a16:creationId xmlns:a16="http://schemas.microsoft.com/office/drawing/2014/main" id="{7757EB46-D17B-95E2-3D45-6477A69823C3}"/>
              </a:ext>
            </a:extLst>
          </p:cNvPr>
          <p:cNvPicPr>
            <a:picLocks noChangeAspect="1"/>
          </p:cNvPicPr>
          <p:nvPr/>
        </p:nvPicPr>
        <p:blipFill>
          <a:blip r:embed="rId5"/>
          <a:stretch>
            <a:fillRect/>
          </a:stretch>
        </p:blipFill>
        <p:spPr>
          <a:xfrm>
            <a:off x="6352360" y="2939667"/>
            <a:ext cx="5839640" cy="1917005"/>
          </a:xfrm>
          <a:prstGeom prst="rect">
            <a:avLst/>
          </a:prstGeom>
        </p:spPr>
      </p:pic>
    </p:spTree>
    <p:extLst>
      <p:ext uri="{BB962C8B-B14F-4D97-AF65-F5344CB8AC3E}">
        <p14:creationId xmlns:p14="http://schemas.microsoft.com/office/powerpoint/2010/main" val="384618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key made out of points and lines&#10;&#10;AI-generated content may be incorrect.">
            <a:extLst>
              <a:ext uri="{FF2B5EF4-FFF2-40B4-BE49-F238E27FC236}">
                <a16:creationId xmlns:a16="http://schemas.microsoft.com/office/drawing/2014/main" id="{F000D8D6-C34B-22A7-05DD-128DA79B560F}"/>
              </a:ext>
            </a:extLst>
          </p:cNvPr>
          <p:cNvPicPr>
            <a:picLocks noChangeAspect="1"/>
          </p:cNvPicPr>
          <p:nvPr/>
        </p:nvPicPr>
        <p:blipFill>
          <a:blip r:embed="rId2"/>
          <a:stretch>
            <a:fillRect/>
          </a:stretch>
        </p:blipFill>
        <p:spPr>
          <a:xfrm>
            <a:off x="0" y="0"/>
            <a:ext cx="12192000" cy="6180832"/>
          </a:xfrm>
          <a:prstGeom prst="rect">
            <a:avLst/>
          </a:prstGeom>
        </p:spPr>
      </p:pic>
      <p:sp>
        <p:nvSpPr>
          <p:cNvPr id="8" name="TextBox 7">
            <a:extLst>
              <a:ext uri="{FF2B5EF4-FFF2-40B4-BE49-F238E27FC236}">
                <a16:creationId xmlns:a16="http://schemas.microsoft.com/office/drawing/2014/main" id="{C52872EC-9978-F4CE-48E1-71D186E34DB0}"/>
              </a:ext>
            </a:extLst>
          </p:cNvPr>
          <p:cNvSpPr txBox="1"/>
          <p:nvPr/>
        </p:nvSpPr>
        <p:spPr>
          <a:xfrm>
            <a:off x="3942080" y="71120"/>
            <a:ext cx="3376245" cy="707886"/>
          </a:xfrm>
          <a:prstGeom prst="rect">
            <a:avLst/>
          </a:prstGeom>
          <a:noFill/>
        </p:spPr>
        <p:txBody>
          <a:bodyPr wrap="none" rtlCol="0">
            <a:spAutoFit/>
          </a:bodyPr>
          <a:lstStyle/>
          <a:p>
            <a:r>
              <a:rPr lang="en-US" sz="4000" b="1" dirty="0">
                <a:solidFill>
                  <a:srgbClr val="FFC000"/>
                </a:solidFill>
              </a:rPr>
              <a:t>Key insights </a:t>
            </a:r>
            <a:endParaRPr lang="en-IN" sz="4000" b="1" dirty="0">
              <a:solidFill>
                <a:srgbClr val="FFC000"/>
              </a:solidFill>
            </a:endParaRPr>
          </a:p>
        </p:txBody>
      </p:sp>
      <p:sp>
        <p:nvSpPr>
          <p:cNvPr id="10" name="TextBox 9">
            <a:extLst>
              <a:ext uri="{FF2B5EF4-FFF2-40B4-BE49-F238E27FC236}">
                <a16:creationId xmlns:a16="http://schemas.microsoft.com/office/drawing/2014/main" id="{00CF7914-DC1F-A31F-F5D9-4582075EA91E}"/>
              </a:ext>
            </a:extLst>
          </p:cNvPr>
          <p:cNvSpPr txBox="1"/>
          <p:nvPr/>
        </p:nvSpPr>
        <p:spPr>
          <a:xfrm>
            <a:off x="513922" y="697927"/>
            <a:ext cx="7705630" cy="4955203"/>
          </a:xfrm>
          <a:prstGeom prst="rect">
            <a:avLst/>
          </a:prstGeom>
          <a:noFill/>
        </p:spPr>
        <p:txBody>
          <a:bodyPr wrap="square">
            <a:spAutoFit/>
          </a:bodyPr>
          <a:lstStyle/>
          <a:p>
            <a:r>
              <a:rPr lang="en-US" sz="2000" b="1" dirty="0">
                <a:solidFill>
                  <a:schemeClr val="bg1"/>
                </a:solidFill>
                <a:highlight>
                  <a:srgbClr val="000080"/>
                </a:highlight>
              </a:rPr>
              <a:t>Few customers &amp; products contribute most of the revenue</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Top 5 customers = major share of sales → loyalty programs needed.</a:t>
            </a:r>
          </a:p>
          <a:p>
            <a:endParaRPr lang="en-US" sz="2000" b="1" dirty="0">
              <a:solidFill>
                <a:schemeClr val="bg1"/>
              </a:solidFill>
            </a:endParaRPr>
          </a:p>
          <a:p>
            <a:r>
              <a:rPr lang="en-US" sz="2000" b="1" dirty="0">
                <a:solidFill>
                  <a:schemeClr val="bg1"/>
                </a:solidFill>
                <a:highlight>
                  <a:srgbClr val="000080"/>
                </a:highlight>
              </a:rPr>
              <a:t>Some suppliers dominate in product availability &amp; revenue</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Sales peak on weekends &amp; certain months (seasonal trends</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Fast-moving products drive high order volumes.</a:t>
            </a:r>
          </a:p>
          <a:p>
            <a:endParaRPr lang="en-US" sz="2000" b="1" dirty="0">
              <a:solidFill>
                <a:schemeClr val="bg1"/>
              </a:solidFill>
              <a:highlight>
                <a:srgbClr val="000080"/>
              </a:highlight>
            </a:endParaRPr>
          </a:p>
          <a:p>
            <a:endParaRPr lang="en-US" sz="2000" b="1" dirty="0">
              <a:solidFill>
                <a:schemeClr val="bg1"/>
              </a:solidFill>
            </a:endParaRPr>
          </a:p>
          <a:p>
            <a:r>
              <a:rPr lang="en-US" sz="2000" b="1" dirty="0">
                <a:solidFill>
                  <a:schemeClr val="bg1"/>
                </a:solidFill>
                <a:highlight>
                  <a:srgbClr val="000080"/>
                </a:highlight>
              </a:rPr>
              <a:t>Employee performance impacts total sales handled.</a:t>
            </a:r>
          </a:p>
          <a:p>
            <a:pPr marL="0" marR="0" lvl="0" indent="0" algn="l" defTabSz="914400" rtl="0" eaLnBrk="0" fontAlgn="base" latinLnBrk="0" hangingPunct="0">
              <a:lnSpc>
                <a:spcPct val="100000"/>
              </a:lnSpc>
              <a:spcBef>
                <a:spcPct val="0"/>
              </a:spcBef>
              <a:spcAft>
                <a:spcPct val="0"/>
              </a:spcAft>
              <a:buClrTx/>
              <a:buSzTx/>
              <a:tabLst/>
            </a:pPr>
            <a:br>
              <a:rPr kumimoji="0" lang="en-US" altLang="en-US" sz="2800" b="0" i="0" u="none" strike="noStrike" cap="none" normalizeH="0" baseline="0" dirty="0">
                <a:ln>
                  <a:noFill/>
                </a:ln>
                <a:solidFill>
                  <a:srgbClr val="92D050"/>
                </a:solidFill>
                <a:effectLst/>
                <a:latin typeface="Arial" panose="020B0604020202020204" pitchFamily="34" charset="0"/>
              </a:rPr>
            </a:br>
            <a:endParaRPr kumimoji="0" lang="en-US" altLang="en-US" sz="2800" b="0" i="0" u="none" strike="noStrike" cap="none" normalizeH="0" baseline="0" dirty="0">
              <a:ln>
                <a:noFill/>
              </a:ln>
              <a:solidFill>
                <a:srgbClr val="92D050"/>
              </a:solidFill>
              <a:effectLst/>
              <a:latin typeface="Arial" panose="020B0604020202020204" pitchFamily="34" charset="0"/>
            </a:endParaRPr>
          </a:p>
        </p:txBody>
      </p:sp>
      <p:sp>
        <p:nvSpPr>
          <p:cNvPr id="2" name="Star: 5 Points 1">
            <a:extLst>
              <a:ext uri="{FF2B5EF4-FFF2-40B4-BE49-F238E27FC236}">
                <a16:creationId xmlns:a16="http://schemas.microsoft.com/office/drawing/2014/main" id="{C8C97B20-6923-B224-5AF0-33ED4B7FCC78}"/>
              </a:ext>
            </a:extLst>
          </p:cNvPr>
          <p:cNvSpPr/>
          <p:nvPr/>
        </p:nvSpPr>
        <p:spPr>
          <a:xfrm>
            <a:off x="106067" y="697927"/>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 name="Star: 5 Points 2">
            <a:extLst>
              <a:ext uri="{FF2B5EF4-FFF2-40B4-BE49-F238E27FC236}">
                <a16:creationId xmlns:a16="http://schemas.microsoft.com/office/drawing/2014/main" id="{4BF2DC4F-D675-E472-4828-9CB2D774883A}"/>
              </a:ext>
            </a:extLst>
          </p:cNvPr>
          <p:cNvSpPr/>
          <p:nvPr/>
        </p:nvSpPr>
        <p:spPr>
          <a:xfrm>
            <a:off x="87199" y="1537503"/>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Star: 5 Points 3">
            <a:extLst>
              <a:ext uri="{FF2B5EF4-FFF2-40B4-BE49-F238E27FC236}">
                <a16:creationId xmlns:a16="http://schemas.microsoft.com/office/drawing/2014/main" id="{091D6D03-98AF-C3BA-D9B7-CA56ABF1EE53}"/>
              </a:ext>
            </a:extLst>
          </p:cNvPr>
          <p:cNvSpPr/>
          <p:nvPr/>
        </p:nvSpPr>
        <p:spPr>
          <a:xfrm>
            <a:off x="94790" y="2508686"/>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ACDBA6B3-1565-79DD-5325-68F249681043}"/>
              </a:ext>
            </a:extLst>
          </p:cNvPr>
          <p:cNvSpPr/>
          <p:nvPr/>
        </p:nvSpPr>
        <p:spPr>
          <a:xfrm>
            <a:off x="122256" y="3376011"/>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7270F0C7-E38A-EDA3-0015-A2D658ED13DB}"/>
              </a:ext>
            </a:extLst>
          </p:cNvPr>
          <p:cNvSpPr/>
          <p:nvPr/>
        </p:nvSpPr>
        <p:spPr>
          <a:xfrm>
            <a:off x="22388" y="4351363"/>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5080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64062C-D3E6-724E-214E-AEFDC8B3E78A}"/>
              </a:ext>
            </a:extLst>
          </p:cNvPr>
          <p:cNvSpPr txBox="1"/>
          <p:nvPr/>
        </p:nvSpPr>
        <p:spPr>
          <a:xfrm>
            <a:off x="650129" y="1183038"/>
            <a:ext cx="6096000" cy="5262979"/>
          </a:xfrm>
          <a:prstGeom prst="rect">
            <a:avLst/>
          </a:prstGeom>
          <a:noFill/>
        </p:spPr>
        <p:txBody>
          <a:bodyPr wrap="square">
            <a:spAutoFit/>
          </a:bodyPr>
          <a:lstStyle/>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Introduce loyalty programs for top customers</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Keep fast-moving products always in stock</a:t>
            </a:r>
          </a:p>
          <a:p>
            <a:pPr lvl="0" defTabSz="914400" eaLnBrk="0" fontAlgn="base" hangingPunct="0">
              <a:spcBef>
                <a:spcPct val="0"/>
              </a:spcBef>
              <a:spcAft>
                <a:spcPct val="0"/>
              </a:spcAft>
              <a:buFontTx/>
              <a:buChar char="•"/>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Run seasonal and weekend offers to boost sales</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Strengthen ties with key suppliers</a:t>
            </a: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Reward and train employees based on performance</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Offer bulk purchase discounts to increase revenue</a:t>
            </a:r>
          </a:p>
        </p:txBody>
      </p:sp>
      <p:sp>
        <p:nvSpPr>
          <p:cNvPr id="4" name="TextBox 3">
            <a:extLst>
              <a:ext uri="{FF2B5EF4-FFF2-40B4-BE49-F238E27FC236}">
                <a16:creationId xmlns:a16="http://schemas.microsoft.com/office/drawing/2014/main" id="{0CD60C8A-A1CF-AE86-F490-D7E8395B9481}"/>
              </a:ext>
            </a:extLst>
          </p:cNvPr>
          <p:cNvSpPr txBox="1"/>
          <p:nvPr/>
        </p:nvSpPr>
        <p:spPr>
          <a:xfrm>
            <a:off x="4395053" y="268179"/>
            <a:ext cx="3401893" cy="523220"/>
          </a:xfrm>
          <a:prstGeom prst="rect">
            <a:avLst/>
          </a:prstGeom>
          <a:noFill/>
        </p:spPr>
        <p:txBody>
          <a:bodyPr wrap="none" rtlCol="0">
            <a:spAutoFit/>
          </a:bodyPr>
          <a:lstStyle/>
          <a:p>
            <a:r>
              <a:rPr lang="en-US" sz="2800" b="1" dirty="0">
                <a:solidFill>
                  <a:srgbClr val="FF0000"/>
                </a:solidFill>
              </a:rPr>
              <a:t>Recommendations</a:t>
            </a:r>
            <a:endParaRPr lang="en-IN" sz="2800" b="1" dirty="0">
              <a:solidFill>
                <a:srgbClr val="FF0000"/>
              </a:solidFill>
            </a:endParaRPr>
          </a:p>
        </p:txBody>
      </p:sp>
      <p:pic>
        <p:nvPicPr>
          <p:cNvPr id="5" name="Picture 4">
            <a:extLst>
              <a:ext uri="{FF2B5EF4-FFF2-40B4-BE49-F238E27FC236}">
                <a16:creationId xmlns:a16="http://schemas.microsoft.com/office/drawing/2014/main" id="{50F3EC87-30C2-77E7-7D64-0C839A77F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560" y="1341120"/>
            <a:ext cx="4937760" cy="4358739"/>
          </a:xfrm>
          <a:prstGeom prst="rect">
            <a:avLst/>
          </a:prstGeom>
        </p:spPr>
      </p:pic>
    </p:spTree>
    <p:extLst>
      <p:ext uri="{BB962C8B-B14F-4D97-AF65-F5344CB8AC3E}">
        <p14:creationId xmlns:p14="http://schemas.microsoft.com/office/powerpoint/2010/main" val="2920491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inting at a screen&#10;&#10;AI-generated content may be incorrect.">
            <a:extLst>
              <a:ext uri="{FF2B5EF4-FFF2-40B4-BE49-F238E27FC236}">
                <a16:creationId xmlns:a16="http://schemas.microsoft.com/office/drawing/2014/main" id="{8DFE24B6-5F5E-CB5A-06B2-D3D7F049D972}"/>
              </a:ext>
            </a:extLst>
          </p:cNvPr>
          <p:cNvPicPr>
            <a:picLocks noChangeAspect="1"/>
          </p:cNvPicPr>
          <p:nvPr/>
        </p:nvPicPr>
        <p:blipFill>
          <a:blip r:embed="rId3"/>
          <a:stretch>
            <a:fillRect/>
          </a:stretch>
        </p:blipFill>
        <p:spPr>
          <a:xfrm>
            <a:off x="0" y="0"/>
            <a:ext cx="12120880" cy="6177280"/>
          </a:xfrm>
          <a:prstGeom prst="rect">
            <a:avLst/>
          </a:prstGeom>
        </p:spPr>
      </p:pic>
      <p:sp>
        <p:nvSpPr>
          <p:cNvPr id="5" name="TextBox 4">
            <a:extLst>
              <a:ext uri="{FF2B5EF4-FFF2-40B4-BE49-F238E27FC236}">
                <a16:creationId xmlns:a16="http://schemas.microsoft.com/office/drawing/2014/main" id="{EA7C48D1-93E5-C595-A582-F8A03F351783}"/>
              </a:ext>
            </a:extLst>
          </p:cNvPr>
          <p:cNvSpPr txBox="1"/>
          <p:nvPr/>
        </p:nvSpPr>
        <p:spPr>
          <a:xfrm>
            <a:off x="967740" y="2677498"/>
            <a:ext cx="6141720" cy="3139321"/>
          </a:xfrm>
          <a:prstGeom prst="rect">
            <a:avLst/>
          </a:prstGeom>
          <a:noFill/>
        </p:spPr>
        <p:txBody>
          <a:bodyPr wrap="square">
            <a:spAutoFit/>
          </a:bodyPr>
          <a:lstStyle/>
          <a:p>
            <a:r>
              <a:rPr lang="en-US" sz="1800" dirty="0">
                <a:solidFill>
                  <a:srgbClr val="FFC000"/>
                </a:solidFill>
              </a:rPr>
              <a:t>To conclude, the Grocery Store Management System successfully demonstrates how SQL and data analytics can be applied to real-world problems.</a:t>
            </a:r>
          </a:p>
          <a:p>
            <a:br>
              <a:rPr lang="en-US" sz="1800" dirty="0">
                <a:solidFill>
                  <a:srgbClr val="FFC000"/>
                </a:solidFill>
              </a:rPr>
            </a:br>
            <a:r>
              <a:rPr lang="en-US" sz="1800" dirty="0">
                <a:solidFill>
                  <a:srgbClr val="FFC000"/>
                </a:solidFill>
              </a:rPr>
              <a:t>The project helped me strengthen my skills in database design, writing queries, and extracting insights for business growth.</a:t>
            </a:r>
          </a:p>
          <a:p>
            <a:br>
              <a:rPr lang="en-US" sz="1800" dirty="0">
                <a:solidFill>
                  <a:srgbClr val="FFC000"/>
                </a:solidFill>
              </a:rPr>
            </a:br>
            <a:r>
              <a:rPr lang="en-US" sz="1800" dirty="0">
                <a:solidFill>
                  <a:srgbClr val="FFC000"/>
                </a:solidFill>
              </a:rPr>
              <a:t>The key takeaway is that even a small database, when properly structured, can generate meaningful insights for decision-making.</a:t>
            </a:r>
            <a:endParaRPr lang="en-IN" sz="1800" dirty="0">
              <a:solidFill>
                <a:srgbClr val="FFC000"/>
              </a:solidFill>
            </a:endParaRPr>
          </a:p>
        </p:txBody>
      </p:sp>
    </p:spTree>
    <p:extLst>
      <p:ext uri="{BB962C8B-B14F-4D97-AF65-F5344CB8AC3E}">
        <p14:creationId xmlns:p14="http://schemas.microsoft.com/office/powerpoint/2010/main" val="531557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letters with a white background&#10;&#10;AI-generated content may be incorrect.">
            <a:extLst>
              <a:ext uri="{FF2B5EF4-FFF2-40B4-BE49-F238E27FC236}">
                <a16:creationId xmlns:a16="http://schemas.microsoft.com/office/drawing/2014/main" id="{33A0B5F0-38D5-BB2B-4E40-879B768303D8}"/>
              </a:ext>
            </a:extLst>
          </p:cNvPr>
          <p:cNvPicPr>
            <a:picLocks noChangeAspect="1"/>
          </p:cNvPicPr>
          <p:nvPr/>
        </p:nvPicPr>
        <p:blipFill>
          <a:blip r:embed="rId2"/>
          <a:stretch>
            <a:fillRect/>
          </a:stretch>
        </p:blipFill>
        <p:spPr>
          <a:xfrm>
            <a:off x="1981200" y="1240154"/>
            <a:ext cx="7020559" cy="3819525"/>
          </a:xfrm>
          <a:prstGeom prst="rect">
            <a:avLst/>
          </a:prstGeom>
        </p:spPr>
      </p:pic>
    </p:spTree>
    <p:extLst>
      <p:ext uri="{BB962C8B-B14F-4D97-AF65-F5344CB8AC3E}">
        <p14:creationId xmlns:p14="http://schemas.microsoft.com/office/powerpoint/2010/main" val="22920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gnifying glass next to a note&#10;&#10;AI-generated content may be incorrect.">
            <a:extLst>
              <a:ext uri="{FF2B5EF4-FFF2-40B4-BE49-F238E27FC236}">
                <a16:creationId xmlns:a16="http://schemas.microsoft.com/office/drawing/2014/main" id="{FCCF90D9-1435-0BC1-3513-1F7CCE714BE1}"/>
              </a:ext>
            </a:extLst>
          </p:cNvPr>
          <p:cNvPicPr>
            <a:picLocks noChangeAspect="1"/>
          </p:cNvPicPr>
          <p:nvPr/>
        </p:nvPicPr>
        <p:blipFill>
          <a:blip r:embed="rId2"/>
          <a:stretch>
            <a:fillRect/>
          </a:stretch>
        </p:blipFill>
        <p:spPr>
          <a:xfrm>
            <a:off x="0" y="0"/>
            <a:ext cx="12192000" cy="6261905"/>
          </a:xfrm>
          <a:prstGeom prst="rect">
            <a:avLst/>
          </a:prstGeom>
        </p:spPr>
      </p:pic>
    </p:spTree>
    <p:extLst>
      <p:ext uri="{BB962C8B-B14F-4D97-AF65-F5344CB8AC3E}">
        <p14:creationId xmlns:p14="http://schemas.microsoft.com/office/powerpoint/2010/main" val="303005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205B-EF1E-E3E3-BB98-1581A6878A68}"/>
              </a:ext>
            </a:extLst>
          </p:cNvPr>
          <p:cNvSpPr>
            <a:spLocks noGrp="1"/>
          </p:cNvSpPr>
          <p:nvPr>
            <p:ph type="title"/>
          </p:nvPr>
        </p:nvSpPr>
        <p:spPr/>
        <p:txBody>
          <a:bodyPr/>
          <a:lstStyle/>
          <a:p>
            <a:endParaRPr lang="en-IN"/>
          </a:p>
        </p:txBody>
      </p:sp>
      <p:pic>
        <p:nvPicPr>
          <p:cNvPr id="3" name="Picture 2" descr="A white paper with a variety of food on it&#10;&#10;AI-generated content may be incorrect.">
            <a:extLst>
              <a:ext uri="{FF2B5EF4-FFF2-40B4-BE49-F238E27FC236}">
                <a16:creationId xmlns:a16="http://schemas.microsoft.com/office/drawing/2014/main" id="{73A92F4C-71D3-6E12-05ED-C5F7A098A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8495"/>
            <a:ext cx="12192000" cy="6858000"/>
          </a:xfrm>
          <a:prstGeom prst="rect">
            <a:avLst/>
          </a:prstGeom>
        </p:spPr>
      </p:pic>
      <p:sp>
        <p:nvSpPr>
          <p:cNvPr id="5" name="TextBox 4">
            <a:extLst>
              <a:ext uri="{FF2B5EF4-FFF2-40B4-BE49-F238E27FC236}">
                <a16:creationId xmlns:a16="http://schemas.microsoft.com/office/drawing/2014/main" id="{DD2F6562-24F5-1B02-CE21-BF56FA73288C}"/>
              </a:ext>
            </a:extLst>
          </p:cNvPr>
          <p:cNvSpPr txBox="1"/>
          <p:nvPr/>
        </p:nvSpPr>
        <p:spPr>
          <a:xfrm>
            <a:off x="4173964" y="-155109"/>
            <a:ext cx="3593412" cy="707886"/>
          </a:xfrm>
          <a:prstGeom prst="rect">
            <a:avLst/>
          </a:prstGeom>
          <a:noFill/>
        </p:spPr>
        <p:txBody>
          <a:bodyPr wrap="square" rtlCol="0">
            <a:spAutoFit/>
          </a:bodyPr>
          <a:lstStyle/>
          <a:p>
            <a:r>
              <a:rPr lang="en-US" sz="4000" b="1" dirty="0">
                <a:solidFill>
                  <a:schemeClr val="accent2">
                    <a:lumMod val="75000"/>
                  </a:schemeClr>
                </a:solidFill>
                <a:highlight>
                  <a:srgbClr val="C0C0C0"/>
                </a:highlight>
              </a:rPr>
              <a:t>Objective</a:t>
            </a:r>
            <a:endParaRPr lang="en-IN" sz="4000" b="1" dirty="0">
              <a:solidFill>
                <a:schemeClr val="accent2">
                  <a:lumMod val="75000"/>
                </a:schemeClr>
              </a:solidFill>
              <a:highlight>
                <a:srgbClr val="C0C0C0"/>
              </a:highlight>
            </a:endParaRPr>
          </a:p>
        </p:txBody>
      </p:sp>
      <p:sp>
        <p:nvSpPr>
          <p:cNvPr id="6" name="TextBox 5">
            <a:extLst>
              <a:ext uri="{FF2B5EF4-FFF2-40B4-BE49-F238E27FC236}">
                <a16:creationId xmlns:a16="http://schemas.microsoft.com/office/drawing/2014/main" id="{A31B3D04-C6F4-1F98-9432-F695546D6DE4}"/>
              </a:ext>
            </a:extLst>
          </p:cNvPr>
          <p:cNvSpPr txBox="1"/>
          <p:nvPr/>
        </p:nvSpPr>
        <p:spPr>
          <a:xfrm>
            <a:off x="1112854" y="1206647"/>
            <a:ext cx="6952958" cy="3785652"/>
          </a:xfrm>
          <a:prstGeom prst="rect">
            <a:avLst/>
          </a:prstGeom>
          <a:noFill/>
        </p:spPr>
        <p:txBody>
          <a:bodyPr wrap="square" rtlCol="0">
            <a:spAutoFit/>
          </a:bodyPr>
          <a:lstStyle/>
          <a:p>
            <a:r>
              <a:rPr lang="en-US" sz="2000" dirty="0">
                <a:solidFill>
                  <a:schemeClr val="tx1"/>
                </a:solidFill>
                <a:latin typeface="Century" panose="02040604050505020304" pitchFamily="18" charset="0"/>
              </a:rPr>
              <a:t>In this project, I created a mini grocery store database using MySQL to manage products, suppliers ,customers , and orders.                                                                    </a:t>
            </a:r>
          </a:p>
          <a:p>
            <a:endParaRPr lang="en-US" sz="2000" dirty="0">
              <a:solidFill>
                <a:schemeClr val="tx1"/>
              </a:solidFill>
              <a:highlight>
                <a:srgbClr val="000000"/>
              </a:highlight>
              <a:latin typeface="Century" panose="02040604050505020304" pitchFamily="18" charset="0"/>
            </a:endParaRPr>
          </a:p>
          <a:p>
            <a:pPr algn="just"/>
            <a:r>
              <a:rPr lang="en-US" sz="2000" dirty="0">
                <a:solidFill>
                  <a:schemeClr val="tx1"/>
                </a:solidFill>
                <a:latin typeface="Century" panose="02040604050505020304" pitchFamily="18" charset="0"/>
              </a:rPr>
              <a:t>The main objective of this project is to design and implement a mini grocery store database using MySQL that efficiently manages products, suppliers, customers, employees, and orders.</a:t>
            </a:r>
          </a:p>
          <a:p>
            <a:pPr algn="just"/>
            <a:endParaRPr lang="en-US" sz="2000" dirty="0">
              <a:solidFill>
                <a:schemeClr val="tx1"/>
              </a:solidFill>
              <a:latin typeface="Century" panose="02040604050505020304" pitchFamily="18" charset="0"/>
            </a:endParaRPr>
          </a:p>
          <a:p>
            <a:pPr algn="just"/>
            <a:r>
              <a:rPr lang="en-US" sz="2000" dirty="0">
                <a:solidFill>
                  <a:schemeClr val="tx1"/>
                </a:solidFill>
                <a:latin typeface="Century" panose="02040604050505020304" pitchFamily="18" charset="0"/>
              </a:rPr>
              <a:t> It aims to track sales, monitor inventory, analyze customer activity, and improve overall business decision-making through data-driven insights</a:t>
            </a:r>
            <a:r>
              <a:rPr lang="en-US" sz="2000"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14085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5A354D-5944-A9A3-804D-06D3B42D9BC4}"/>
              </a:ext>
            </a:extLst>
          </p:cNvPr>
          <p:cNvSpPr txBox="1"/>
          <p:nvPr/>
        </p:nvSpPr>
        <p:spPr>
          <a:xfrm>
            <a:off x="3048838" y="273167"/>
            <a:ext cx="6094324" cy="461665"/>
          </a:xfrm>
          <a:prstGeom prst="rect">
            <a:avLst/>
          </a:prstGeom>
          <a:noFill/>
        </p:spPr>
        <p:txBody>
          <a:bodyPr wrap="square">
            <a:spAutoFit/>
          </a:bodyPr>
          <a:lstStyle/>
          <a:p>
            <a:r>
              <a:rPr lang="en-US" sz="2400" b="1" dirty="0">
                <a:highlight>
                  <a:srgbClr val="FF0000"/>
                </a:highlight>
              </a:rPr>
              <a:t>ER Diagram and schema explanation</a:t>
            </a:r>
            <a:endParaRPr lang="en-IN" sz="2400" b="1" dirty="0">
              <a:highlight>
                <a:srgbClr val="FF0000"/>
              </a:highlight>
            </a:endParaRPr>
          </a:p>
        </p:txBody>
      </p:sp>
      <p:pic>
        <p:nvPicPr>
          <p:cNvPr id="9" name="Picture 8" descr="A computer screen shot of a diagram&#10;&#10;AI-generated content may be incorrect.">
            <a:extLst>
              <a:ext uri="{FF2B5EF4-FFF2-40B4-BE49-F238E27FC236}">
                <a16:creationId xmlns:a16="http://schemas.microsoft.com/office/drawing/2014/main" id="{51FA7A33-78ED-2F37-7381-1BCA322979A5}"/>
              </a:ext>
            </a:extLst>
          </p:cNvPr>
          <p:cNvPicPr>
            <a:picLocks noChangeAspect="1"/>
          </p:cNvPicPr>
          <p:nvPr/>
        </p:nvPicPr>
        <p:blipFill>
          <a:blip r:embed="rId2"/>
          <a:stretch>
            <a:fillRect/>
          </a:stretch>
        </p:blipFill>
        <p:spPr>
          <a:xfrm>
            <a:off x="602902" y="1023601"/>
            <a:ext cx="9365064" cy="5530235"/>
          </a:xfrm>
          <a:prstGeom prst="rect">
            <a:avLst/>
          </a:prstGeom>
        </p:spPr>
      </p:pic>
    </p:spTree>
    <p:extLst>
      <p:ext uri="{BB962C8B-B14F-4D97-AF65-F5344CB8AC3E}">
        <p14:creationId xmlns:p14="http://schemas.microsoft.com/office/powerpoint/2010/main" val="380535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308B2-01AE-7E0B-8AC4-08388F5EDC3A}"/>
              </a:ext>
            </a:extLst>
          </p:cNvPr>
          <p:cNvSpPr txBox="1"/>
          <p:nvPr/>
        </p:nvSpPr>
        <p:spPr>
          <a:xfrm>
            <a:off x="4772966" y="251208"/>
            <a:ext cx="2997937" cy="523220"/>
          </a:xfrm>
          <a:prstGeom prst="rect">
            <a:avLst/>
          </a:prstGeom>
          <a:noFill/>
        </p:spPr>
        <p:txBody>
          <a:bodyPr wrap="none" rtlCol="0">
            <a:spAutoFit/>
          </a:bodyPr>
          <a:lstStyle/>
          <a:p>
            <a:r>
              <a:rPr lang="en-US" sz="2800" b="1" dirty="0">
                <a:solidFill>
                  <a:srgbClr val="FF0000"/>
                </a:solidFill>
              </a:rPr>
              <a:t>ABOUT TABLES</a:t>
            </a:r>
            <a:endParaRPr lang="en-IN" sz="2800" b="1" dirty="0">
              <a:solidFill>
                <a:srgbClr val="FF0000"/>
              </a:solidFill>
            </a:endParaRPr>
          </a:p>
        </p:txBody>
      </p:sp>
      <p:sp>
        <p:nvSpPr>
          <p:cNvPr id="3" name="TextBox 2">
            <a:extLst>
              <a:ext uri="{FF2B5EF4-FFF2-40B4-BE49-F238E27FC236}">
                <a16:creationId xmlns:a16="http://schemas.microsoft.com/office/drawing/2014/main" id="{2530471A-3E22-EA06-02FF-189E0B05A777}"/>
              </a:ext>
            </a:extLst>
          </p:cNvPr>
          <p:cNvSpPr txBox="1"/>
          <p:nvPr/>
        </p:nvSpPr>
        <p:spPr>
          <a:xfrm>
            <a:off x="819100" y="849419"/>
            <a:ext cx="1000595" cy="307777"/>
          </a:xfrm>
          <a:prstGeom prst="rect">
            <a:avLst/>
          </a:prstGeom>
          <a:noFill/>
        </p:spPr>
        <p:txBody>
          <a:bodyPr wrap="none" rtlCol="0">
            <a:spAutoFit/>
          </a:bodyPr>
          <a:lstStyle/>
          <a:p>
            <a:r>
              <a:rPr lang="en-US" b="1" dirty="0"/>
              <a:t>Suppliers</a:t>
            </a:r>
            <a:endParaRPr lang="en-IN" b="1" dirty="0"/>
          </a:p>
        </p:txBody>
      </p:sp>
      <p:sp>
        <p:nvSpPr>
          <p:cNvPr id="5" name="TextBox 4">
            <a:extLst>
              <a:ext uri="{FF2B5EF4-FFF2-40B4-BE49-F238E27FC236}">
                <a16:creationId xmlns:a16="http://schemas.microsoft.com/office/drawing/2014/main" id="{DC2C5D51-B336-A8DA-F480-7C9CBEF2DB97}"/>
              </a:ext>
            </a:extLst>
          </p:cNvPr>
          <p:cNvSpPr txBox="1"/>
          <p:nvPr/>
        </p:nvSpPr>
        <p:spPr>
          <a:xfrm>
            <a:off x="5078716" y="825633"/>
            <a:ext cx="1484644" cy="307777"/>
          </a:xfrm>
          <a:prstGeom prst="rect">
            <a:avLst/>
          </a:prstGeom>
          <a:noFill/>
        </p:spPr>
        <p:txBody>
          <a:bodyPr wrap="square">
            <a:spAutoFit/>
          </a:bodyPr>
          <a:lstStyle/>
          <a:p>
            <a:r>
              <a:rPr lang="en-US" b="1" dirty="0"/>
              <a:t>Categories</a:t>
            </a:r>
            <a:endParaRPr lang="en-IN" b="1" dirty="0"/>
          </a:p>
        </p:txBody>
      </p:sp>
      <p:sp>
        <p:nvSpPr>
          <p:cNvPr id="7" name="TextBox 6">
            <a:extLst>
              <a:ext uri="{FF2B5EF4-FFF2-40B4-BE49-F238E27FC236}">
                <a16:creationId xmlns:a16="http://schemas.microsoft.com/office/drawing/2014/main" id="{482D6A0E-71ED-A15D-A53B-31356A430FF5}"/>
              </a:ext>
            </a:extLst>
          </p:cNvPr>
          <p:cNvSpPr txBox="1"/>
          <p:nvPr/>
        </p:nvSpPr>
        <p:spPr>
          <a:xfrm>
            <a:off x="9529202" y="841527"/>
            <a:ext cx="2275561" cy="307777"/>
          </a:xfrm>
          <a:prstGeom prst="rect">
            <a:avLst/>
          </a:prstGeom>
          <a:noFill/>
        </p:spPr>
        <p:txBody>
          <a:bodyPr wrap="square">
            <a:spAutoFit/>
          </a:bodyPr>
          <a:lstStyle/>
          <a:p>
            <a:r>
              <a:rPr lang="en-US" b="1" dirty="0"/>
              <a:t>Customers</a:t>
            </a:r>
            <a:endParaRPr lang="en-IN" b="1" dirty="0"/>
          </a:p>
        </p:txBody>
      </p:sp>
      <p:sp>
        <p:nvSpPr>
          <p:cNvPr id="10" name="TextBox 9">
            <a:extLst>
              <a:ext uri="{FF2B5EF4-FFF2-40B4-BE49-F238E27FC236}">
                <a16:creationId xmlns:a16="http://schemas.microsoft.com/office/drawing/2014/main" id="{539E4999-4D7A-009C-8F4F-736D644CB414}"/>
              </a:ext>
            </a:extLst>
          </p:cNvPr>
          <p:cNvSpPr txBox="1"/>
          <p:nvPr/>
        </p:nvSpPr>
        <p:spPr>
          <a:xfrm>
            <a:off x="4473112" y="3509591"/>
            <a:ext cx="1429378" cy="338554"/>
          </a:xfrm>
          <a:prstGeom prst="rect">
            <a:avLst/>
          </a:prstGeom>
          <a:noFill/>
        </p:spPr>
        <p:txBody>
          <a:bodyPr wrap="square">
            <a:spAutoFit/>
          </a:bodyPr>
          <a:lstStyle/>
          <a:p>
            <a:r>
              <a:rPr lang="en-US" sz="1600" b="1" dirty="0"/>
              <a:t>Employees</a:t>
            </a:r>
            <a:endParaRPr lang="en-IN" sz="1600" b="1" dirty="0"/>
          </a:p>
        </p:txBody>
      </p:sp>
      <p:pic>
        <p:nvPicPr>
          <p:cNvPr id="14" name="Picture 13" descr="A screenshot of a computer&#10;&#10;AI-generated content may be incorrect.">
            <a:extLst>
              <a:ext uri="{FF2B5EF4-FFF2-40B4-BE49-F238E27FC236}">
                <a16:creationId xmlns:a16="http://schemas.microsoft.com/office/drawing/2014/main" id="{4143FB2E-6039-77C3-2AE1-BEC5E701B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19" y="1346036"/>
            <a:ext cx="3610361" cy="177308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2BF63DC6-5DD4-B702-1C34-37FA376B8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741" y="1346036"/>
            <a:ext cx="2847499" cy="1591947"/>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A70E4072-6759-6F65-C59F-88C2EDB5B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253" y="1310720"/>
            <a:ext cx="3753374" cy="1676634"/>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D982116-77AC-A0F4-EF22-F899E757A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3955" y="4082315"/>
            <a:ext cx="2609405" cy="2524477"/>
          </a:xfrm>
          <a:prstGeom prst="rect">
            <a:avLst/>
          </a:prstGeom>
        </p:spPr>
      </p:pic>
    </p:spTree>
    <p:extLst>
      <p:ext uri="{BB962C8B-B14F-4D97-AF65-F5344CB8AC3E}">
        <p14:creationId xmlns:p14="http://schemas.microsoft.com/office/powerpoint/2010/main" val="164181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table&#10;&#10;AI-generated content may be incorrect.">
            <a:extLst>
              <a:ext uri="{FF2B5EF4-FFF2-40B4-BE49-F238E27FC236}">
                <a16:creationId xmlns:a16="http://schemas.microsoft.com/office/drawing/2014/main" id="{B9F4D3D6-EE08-C7EC-D04B-2686640EA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77" y="1956760"/>
            <a:ext cx="3872022" cy="2970839"/>
          </a:xfrm>
          <a:prstGeom prst="rect">
            <a:avLst/>
          </a:prstGeom>
        </p:spPr>
      </p:pic>
      <p:pic>
        <p:nvPicPr>
          <p:cNvPr id="3" name="Picture 2" descr="A screenshot of a table&#10;&#10;AI-generated content may be incorrect.">
            <a:extLst>
              <a:ext uri="{FF2B5EF4-FFF2-40B4-BE49-F238E27FC236}">
                <a16:creationId xmlns:a16="http://schemas.microsoft.com/office/drawing/2014/main" id="{73C41AAF-8FC0-BC21-108D-45B254FAC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636" y="1898795"/>
            <a:ext cx="3552844" cy="3060410"/>
          </a:xfrm>
          <a:prstGeom prst="rect">
            <a:avLst/>
          </a:prstGeom>
        </p:spPr>
      </p:pic>
      <p:pic>
        <p:nvPicPr>
          <p:cNvPr id="4" name="Picture 3" descr="A screenshot of a data&#10;&#10;AI-generated content may be incorrect.">
            <a:extLst>
              <a:ext uri="{FF2B5EF4-FFF2-40B4-BE49-F238E27FC236}">
                <a16:creationId xmlns:a16="http://schemas.microsoft.com/office/drawing/2014/main" id="{7D96EFE2-AD88-7385-6A4D-AF155FF64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434" y="1886840"/>
            <a:ext cx="3134804" cy="3122039"/>
          </a:xfrm>
          <a:prstGeom prst="rect">
            <a:avLst/>
          </a:prstGeom>
        </p:spPr>
      </p:pic>
      <p:sp>
        <p:nvSpPr>
          <p:cNvPr id="6" name="TextBox 5">
            <a:extLst>
              <a:ext uri="{FF2B5EF4-FFF2-40B4-BE49-F238E27FC236}">
                <a16:creationId xmlns:a16="http://schemas.microsoft.com/office/drawing/2014/main" id="{C150436B-BD3A-9D5D-45B3-851F2D2BFA06}"/>
              </a:ext>
            </a:extLst>
          </p:cNvPr>
          <p:cNvSpPr txBox="1"/>
          <p:nvPr/>
        </p:nvSpPr>
        <p:spPr>
          <a:xfrm>
            <a:off x="955040" y="1212632"/>
            <a:ext cx="1351280" cy="400110"/>
          </a:xfrm>
          <a:prstGeom prst="rect">
            <a:avLst/>
          </a:prstGeom>
          <a:noFill/>
        </p:spPr>
        <p:txBody>
          <a:bodyPr wrap="square">
            <a:spAutoFit/>
          </a:bodyPr>
          <a:lstStyle/>
          <a:p>
            <a:r>
              <a:rPr lang="en-US" sz="2000" b="1" dirty="0"/>
              <a:t>Products</a:t>
            </a:r>
            <a:endParaRPr lang="en-IN" sz="2000" b="1" dirty="0"/>
          </a:p>
        </p:txBody>
      </p:sp>
      <p:sp>
        <p:nvSpPr>
          <p:cNvPr id="8" name="TextBox 7">
            <a:extLst>
              <a:ext uri="{FF2B5EF4-FFF2-40B4-BE49-F238E27FC236}">
                <a16:creationId xmlns:a16="http://schemas.microsoft.com/office/drawing/2014/main" id="{F9887057-7BD1-899E-0873-277BCA8B9AE8}"/>
              </a:ext>
            </a:extLst>
          </p:cNvPr>
          <p:cNvSpPr txBox="1"/>
          <p:nvPr/>
        </p:nvSpPr>
        <p:spPr>
          <a:xfrm>
            <a:off x="9136813" y="1212632"/>
            <a:ext cx="1973596" cy="400110"/>
          </a:xfrm>
          <a:prstGeom prst="rect">
            <a:avLst/>
          </a:prstGeom>
          <a:noFill/>
        </p:spPr>
        <p:txBody>
          <a:bodyPr wrap="square">
            <a:spAutoFit/>
          </a:bodyPr>
          <a:lstStyle/>
          <a:p>
            <a:r>
              <a:rPr lang="en-US" sz="2000" b="1" dirty="0"/>
              <a:t>Order details</a:t>
            </a:r>
            <a:endParaRPr lang="en-IN" sz="2000" b="1" dirty="0"/>
          </a:p>
        </p:txBody>
      </p:sp>
      <p:sp>
        <p:nvSpPr>
          <p:cNvPr id="10" name="TextBox 9">
            <a:extLst>
              <a:ext uri="{FF2B5EF4-FFF2-40B4-BE49-F238E27FC236}">
                <a16:creationId xmlns:a16="http://schemas.microsoft.com/office/drawing/2014/main" id="{29A1A208-2EA3-8D77-5FE7-71178EA711AA}"/>
              </a:ext>
            </a:extLst>
          </p:cNvPr>
          <p:cNvSpPr txBox="1"/>
          <p:nvPr/>
        </p:nvSpPr>
        <p:spPr>
          <a:xfrm>
            <a:off x="5416178" y="1263879"/>
            <a:ext cx="6096000" cy="400110"/>
          </a:xfrm>
          <a:prstGeom prst="rect">
            <a:avLst/>
          </a:prstGeom>
          <a:noFill/>
        </p:spPr>
        <p:txBody>
          <a:bodyPr wrap="square">
            <a:spAutoFit/>
          </a:bodyPr>
          <a:lstStyle/>
          <a:p>
            <a:r>
              <a:rPr lang="en-US" sz="2000" b="1" dirty="0"/>
              <a:t>Orders</a:t>
            </a:r>
            <a:endParaRPr lang="en-IN" sz="2000" b="1" dirty="0"/>
          </a:p>
        </p:txBody>
      </p:sp>
    </p:spTree>
    <p:extLst>
      <p:ext uri="{BB962C8B-B14F-4D97-AF65-F5344CB8AC3E}">
        <p14:creationId xmlns:p14="http://schemas.microsoft.com/office/powerpoint/2010/main" val="212024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2043-1AAF-8982-698D-8A7BE373CDA5}"/>
              </a:ext>
            </a:extLst>
          </p:cNvPr>
          <p:cNvSpPr>
            <a:spLocks noGrp="1"/>
          </p:cNvSpPr>
          <p:nvPr>
            <p:ph type="title"/>
          </p:nvPr>
        </p:nvSpPr>
        <p:spPr>
          <a:xfrm>
            <a:off x="657330" y="191413"/>
            <a:ext cx="10515600" cy="1325563"/>
          </a:xfrm>
        </p:spPr>
        <p:txBody>
          <a:bodyPr>
            <a:normAutofit fontScale="90000"/>
          </a:bodyPr>
          <a:lstStyle/>
          <a:p>
            <a:r>
              <a:rPr lang="en-IN" u="sng" dirty="0">
                <a:latin typeface="Times New Roman" panose="02020603050405020304" pitchFamily="18" charset="0"/>
                <a:cs typeface="Times New Roman" panose="02020603050405020304" pitchFamily="18" charset="0"/>
              </a:rPr>
              <a:t>CUSTOMER INSIGHTS</a:t>
            </a:r>
            <a:br>
              <a:rPr lang="en-IN" u="sng" dirty="0">
                <a:latin typeface="Times New Roman" panose="02020603050405020304" pitchFamily="18" charset="0"/>
                <a:cs typeface="Times New Roman" panose="02020603050405020304" pitchFamily="18" charset="0"/>
              </a:rPr>
            </a:br>
            <a:br>
              <a:rPr lang="en-IN" u="sng" dirty="0">
                <a:latin typeface="Times New Roman" panose="02020603050405020304" pitchFamily="18" charset="0"/>
                <a:cs typeface="Times New Roman" panose="02020603050405020304" pitchFamily="18" charset="0"/>
              </a:rPr>
            </a:br>
            <a:r>
              <a:rPr lang="en-US" sz="3600" dirty="0">
                <a:solidFill>
                  <a:srgbClr val="FF0000"/>
                </a:solidFill>
                <a:latin typeface="Times New Roman" panose="02020603050405020304" pitchFamily="18" charset="0"/>
                <a:cs typeface="Times New Roman" panose="02020603050405020304" pitchFamily="18" charset="0"/>
              </a:rPr>
              <a:t>How many unique customers have placed orders?</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E9BD36A-C091-9190-8A34-2DB105376651}"/>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  </a:t>
            </a:r>
          </a:p>
          <a:p>
            <a:pPr marL="114300" indent="0" algn="just">
              <a:buNone/>
            </a:pPr>
            <a:r>
              <a:rPr lang="en-US" sz="2000" dirty="0">
                <a:latin typeface="Times New Roman" panose="02020603050405020304" pitchFamily="18" charset="0"/>
                <a:cs typeface="Times New Roman" panose="02020603050405020304" pitchFamily="18" charset="0"/>
              </a:rPr>
              <a:t>This query counts the total number of unique customers who have placed orders. It uses COUNT(DISTINCT </a:t>
            </a:r>
            <a:r>
              <a:rPr lang="en-US" sz="2000" dirty="0" err="1">
                <a:latin typeface="Times New Roman" panose="02020603050405020304" pitchFamily="18" charset="0"/>
                <a:cs typeface="Times New Roman" panose="02020603050405020304" pitchFamily="18" charset="0"/>
              </a:rPr>
              <a:t>cust_id</a:t>
            </a:r>
            <a:r>
              <a:rPr lang="en-US" sz="2000" dirty="0">
                <a:latin typeface="Times New Roman" panose="02020603050405020304" pitchFamily="18" charset="0"/>
                <a:cs typeface="Times New Roman" panose="02020603050405020304" pitchFamily="18" charset="0"/>
              </a:rPr>
              <a:t>) to ensure that each customer is counted only once, even if they placed multiple orders. The result gives the total customer base reflected in the orders table. </a:t>
            </a:r>
            <a:endParaRPr lang="en-IN" sz="2000" dirty="0">
              <a:latin typeface="Times New Roman" panose="02020603050405020304" pitchFamily="18" charset="0"/>
              <a:cs typeface="Times New Roman" panose="02020603050405020304" pitchFamily="18" charset="0"/>
            </a:endParaRPr>
          </a:p>
          <a:p>
            <a:pPr marL="114300" indent="0" algn="just">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0AEB8FA-D9CB-360F-2E83-975D01F171C0}"/>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6E4DAE0-B4B6-68F8-E43F-BBFF6B13F579}"/>
              </a:ext>
            </a:extLst>
          </p:cNvPr>
          <p:cNvPicPr>
            <a:picLocks noChangeAspect="1"/>
          </p:cNvPicPr>
          <p:nvPr/>
        </p:nvPicPr>
        <p:blipFill>
          <a:blip r:embed="rId2"/>
          <a:stretch>
            <a:fillRect/>
          </a:stretch>
        </p:blipFill>
        <p:spPr>
          <a:xfrm>
            <a:off x="923027" y="2451560"/>
            <a:ext cx="4711655" cy="869609"/>
          </a:xfrm>
          <a:prstGeom prst="rect">
            <a:avLst/>
          </a:prstGeom>
        </p:spPr>
      </p:pic>
      <p:pic>
        <p:nvPicPr>
          <p:cNvPr id="8" name="Picture 7">
            <a:extLst>
              <a:ext uri="{FF2B5EF4-FFF2-40B4-BE49-F238E27FC236}">
                <a16:creationId xmlns:a16="http://schemas.microsoft.com/office/drawing/2014/main" id="{3BE16430-E1B0-6EDD-E3A4-C13D5F4628EB}"/>
              </a:ext>
            </a:extLst>
          </p:cNvPr>
          <p:cNvPicPr>
            <a:picLocks noChangeAspect="1"/>
          </p:cNvPicPr>
          <p:nvPr/>
        </p:nvPicPr>
        <p:blipFill>
          <a:blip r:embed="rId3"/>
          <a:stretch>
            <a:fillRect/>
          </a:stretch>
        </p:blipFill>
        <p:spPr>
          <a:xfrm>
            <a:off x="6362655" y="2533890"/>
            <a:ext cx="1933845" cy="704948"/>
          </a:xfrm>
          <a:prstGeom prst="rect">
            <a:avLst/>
          </a:prstGeom>
        </p:spPr>
      </p:pic>
    </p:spTree>
    <p:extLst>
      <p:ext uri="{BB962C8B-B14F-4D97-AF65-F5344CB8AC3E}">
        <p14:creationId xmlns:p14="http://schemas.microsoft.com/office/powerpoint/2010/main" val="32771403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6640</TotalTime>
  <Words>1837</Words>
  <Application>Microsoft Office PowerPoint</Application>
  <PresentationFormat>Widescreen</PresentationFormat>
  <Paragraphs>378</Paragraphs>
  <Slides>38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Times New Roman</vt:lpstr>
      <vt:lpstr>Libre Baskerville</vt:lpstr>
      <vt:lpstr>Century</vt:lpstr>
      <vt:lpstr>Calibri</vt:lpstr>
      <vt:lpstr>Arial</vt:lpstr>
      <vt:lpstr>Office Theme</vt:lpstr>
      <vt:lpstr>PowerPoint Presentation</vt:lpstr>
      <vt:lpstr>                                 Agenda   </vt:lpstr>
      <vt:lpstr>PowerPoint Presentation</vt:lpstr>
      <vt:lpstr>PowerPoint Presentation</vt:lpstr>
      <vt:lpstr>PowerPoint Presentation</vt:lpstr>
      <vt:lpstr>PowerPoint Presentation</vt:lpstr>
      <vt:lpstr>PowerPoint Presentation</vt:lpstr>
      <vt:lpstr>PowerPoint Presentation</vt:lpstr>
      <vt:lpstr>CUSTOMER INSIGHTS  How many unique customers have placed orders?</vt:lpstr>
      <vt:lpstr> Which customers have placed the highest number of orders?</vt:lpstr>
      <vt:lpstr>What is the total and average purchase value per customer?</vt:lpstr>
      <vt:lpstr>Who are the top 5 customers by total purchase amount?</vt:lpstr>
      <vt:lpstr>PRODUCT PERFORMANCE </vt:lpstr>
      <vt:lpstr>What is the average price of products by category?</vt:lpstr>
      <vt:lpstr>Which products have the highest total sales volume (by quantity)?</vt:lpstr>
      <vt:lpstr>What is the total revenue generated by each product?</vt:lpstr>
      <vt:lpstr>How do product sales vary by category and supplier?</vt:lpstr>
      <vt:lpstr>Sales and Order Trends </vt:lpstr>
      <vt:lpstr>What is the average value per order?</vt:lpstr>
      <vt:lpstr>On which dates were the most orders placed?</vt:lpstr>
      <vt:lpstr>What are the monthly trends in order volume and revenue?</vt:lpstr>
      <vt:lpstr>How do order patterns vary across weekdays and weekends?</vt:lpstr>
      <vt:lpstr>Supplier Contribution </vt:lpstr>
      <vt:lpstr>Which supplier provides the most products?</vt:lpstr>
      <vt:lpstr>What is the average price of products from each supplier?</vt:lpstr>
      <vt:lpstr>Which suppliers contribute the most to total product sales (by revenue)?</vt:lpstr>
      <vt:lpstr>Employee Performance </vt:lpstr>
      <vt:lpstr>Which employees have handled the most orders?</vt:lpstr>
      <vt:lpstr>What is the total sales value processed by each employee?</vt:lpstr>
      <vt:lpstr>What is the average order value handled per employee?</vt:lpstr>
      <vt:lpstr>Order Details Deep Dive </vt:lpstr>
      <vt:lpstr>What is the average quantity ordered per product?</vt:lpstr>
      <vt:lpstr>How does the unit price vary across products and orders?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RAHUL ODDEPALLY</cp:lastModifiedBy>
  <cp:revision>6</cp:revision>
  <dcterms:created xsi:type="dcterms:W3CDTF">2021-02-16T05:19:01Z</dcterms:created>
  <dcterms:modified xsi:type="dcterms:W3CDTF">2025-09-04T08:36:11Z</dcterms:modified>
</cp:coreProperties>
</file>